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94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85DB8-91ED-4DB9-A03F-62A2FD771E62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A28C9-6095-491B-9B9E-8487120E5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9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A28C9-6095-491B-9B9E-8487120E5F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4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6D20D-1C81-4B86-AF2D-F804468B83A0}" type="datetime1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9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2816D-86CF-4957-B37D-EC99AEAD8E99}" type="datetime1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9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AECD-1744-43B8-B0BA-016B9AA26B38}" type="datetime1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1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3DA2-6D1A-4966-BFB2-83BE4D9F41C1}" type="datetime1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9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2215-2AF5-4352-B762-5307A156C5AE}" type="datetime1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9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BFF-257A-4C80-A637-AAC0C5487125}" type="datetime1">
              <a:rPr lang="en-US" smtClean="0"/>
              <a:t>6/8/2013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9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BEAC-5BD7-4785-88A6-6AB4DA1EADE4}" type="datetime1">
              <a:rPr lang="en-US" smtClean="0"/>
              <a:t>6/8/2013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B45AB-8210-4120-9A36-3CCA2E7F3A4D}" type="datetime1">
              <a:rPr lang="en-US" smtClean="0"/>
              <a:t>6/8/2013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6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02453-F94E-4515-ABEA-F46EEAEAD743}" type="datetime1">
              <a:rPr lang="en-US" smtClean="0"/>
              <a:t>6/8/2013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03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E46E8-6DE3-4E81-9A07-B7516D4E08A7}" type="datetime1">
              <a:rPr lang="en-US" smtClean="0"/>
              <a:t>6/8/2013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1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5DBB-DF35-4947-99F2-A1D3C0671050}" type="datetime1">
              <a:rPr lang="en-US" smtClean="0"/>
              <a:t>6/8/2013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8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36F10-6CC5-4237-BE69-5780804B3FC6}" type="datetime1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24106-AB4B-4D5B-9CA5-83316E4D3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4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panynj.gov/path/holiday-schedu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新生从 </a:t>
            </a:r>
            <a:r>
              <a:rPr lang="en-US" altLang="zh-CN" dirty="0" smtClean="0"/>
              <a:t>JFK </a:t>
            </a:r>
            <a:r>
              <a:rPr lang="zh-CN" altLang="en-US" dirty="0" smtClean="0"/>
              <a:t>到 学校或</a:t>
            </a:r>
            <a:r>
              <a:rPr lang="en-US" altLang="zh-CN" dirty="0" smtClean="0"/>
              <a:t>Heights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934200" cy="1752600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推荐路线，适合人少（</a:t>
            </a:r>
            <a:r>
              <a:rPr lang="en-US" altLang="zh-CN" dirty="0" smtClean="0"/>
              <a:t>2-3</a:t>
            </a:r>
            <a:r>
              <a:rPr lang="zh-CN" altLang="en-US" dirty="0" smtClean="0"/>
              <a:t>），多人建议打车；或者华人租车直接到学校附近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r>
              <a:rPr lang="zh-CN" altLang="en-US" b="1" dirty="0" smtClean="0"/>
              <a:t>费用预估</a:t>
            </a:r>
            <a:r>
              <a:rPr lang="en-US" altLang="zh-CN" b="1" dirty="0" smtClean="0"/>
              <a:t>: </a:t>
            </a:r>
            <a:r>
              <a:rPr lang="en-US" altLang="zh-CN" b="1" dirty="0"/>
              <a:t>$</a:t>
            </a:r>
            <a:r>
              <a:rPr lang="en-US" altLang="zh-CN" b="1" dirty="0" smtClean="0"/>
              <a:t>28/</a:t>
            </a:r>
            <a:r>
              <a:rPr lang="zh-CN" altLang="en-US" b="1" dirty="0" smtClean="0"/>
              <a:t>人</a:t>
            </a:r>
            <a:endParaRPr lang="en-US" altLang="zh-CN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8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/>
          <a:lstStyle/>
          <a:p>
            <a:r>
              <a:rPr lang="en-US" sz="2400" dirty="0"/>
              <a:t>2.3. </a:t>
            </a:r>
            <a:r>
              <a:rPr lang="zh-CN" altLang="en-US" sz="2400" dirty="0"/>
              <a:t>到了</a:t>
            </a:r>
            <a:r>
              <a:rPr lang="en-US" sz="2400" dirty="0"/>
              <a:t>Jamaica</a:t>
            </a:r>
            <a:r>
              <a:rPr lang="zh-CN" altLang="en-US" sz="2400" dirty="0"/>
              <a:t>站后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出站前</a:t>
            </a:r>
            <a:r>
              <a:rPr lang="zh-CN" altLang="en-US" sz="2400" dirty="0" smtClean="0"/>
              <a:t>先</a:t>
            </a:r>
            <a:r>
              <a:rPr lang="zh-CN" altLang="en-US" sz="2400" dirty="0"/>
              <a:t>买张</a:t>
            </a:r>
            <a:r>
              <a:rPr lang="en-US" sz="2400" dirty="0"/>
              <a:t>MTA </a:t>
            </a:r>
            <a:r>
              <a:rPr lang="en-US" sz="2400" dirty="0" smtClean="0"/>
              <a:t>card(</a:t>
            </a:r>
            <a:r>
              <a:rPr lang="zh-CN" altLang="en-US" sz="2400" dirty="0" smtClean="0"/>
              <a:t>现在</a:t>
            </a:r>
            <a:r>
              <a:rPr lang="en-US" altLang="zh-CN" sz="2400" dirty="0" smtClean="0"/>
              <a:t>MTA card</a:t>
            </a:r>
            <a:r>
              <a:rPr lang="zh-CN" altLang="en-US" sz="2400" dirty="0" smtClean="0"/>
              <a:t>面值也要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元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建议冲</a:t>
            </a:r>
            <a:r>
              <a:rPr lang="en-US" sz="2400" dirty="0"/>
              <a:t>$20, Air Train</a:t>
            </a:r>
            <a:r>
              <a:rPr lang="zh-CN" altLang="en-US" sz="2400" dirty="0"/>
              <a:t>和</a:t>
            </a:r>
            <a:r>
              <a:rPr lang="en-US" sz="2400" dirty="0"/>
              <a:t>PATH</a:t>
            </a:r>
            <a:r>
              <a:rPr lang="zh-CN" altLang="en-US" sz="2400" dirty="0"/>
              <a:t>都可以用。然后出站，紧接着</a:t>
            </a:r>
            <a:r>
              <a:rPr lang="zh-CN" altLang="en-US" sz="2400" dirty="0" smtClean="0"/>
              <a:t>就是去</a:t>
            </a:r>
            <a:r>
              <a:rPr lang="en-US" sz="2400" dirty="0" smtClean="0"/>
              <a:t>LIRR train</a:t>
            </a:r>
            <a:r>
              <a:rPr lang="zh-CN" altLang="en-US" sz="2400" dirty="0" smtClean="0"/>
              <a:t>。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8599" y="1828800"/>
            <a:ext cx="3352603" cy="205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000" y="4419600"/>
            <a:ext cx="2971800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上图是</a:t>
            </a:r>
            <a:r>
              <a:rPr lang="en-US" dirty="0" smtClean="0"/>
              <a:t>Air Train</a:t>
            </a:r>
            <a:r>
              <a:rPr lang="zh-CN" altLang="en-US" dirty="0"/>
              <a:t>到</a:t>
            </a:r>
            <a:r>
              <a:rPr lang="en-US" dirty="0"/>
              <a:t>Jamaica</a:t>
            </a:r>
            <a:r>
              <a:rPr lang="zh-CN" altLang="en-US" dirty="0"/>
              <a:t>站后，往前走出站，出站前购</a:t>
            </a:r>
            <a:r>
              <a:rPr lang="en-US" dirty="0"/>
              <a:t>MTA card</a:t>
            </a:r>
            <a:r>
              <a:rPr lang="zh-CN" altLang="en-US" dirty="0"/>
              <a:t>，刷卡出闸机，出站后前面就是</a:t>
            </a:r>
            <a:r>
              <a:rPr lang="en-US" dirty="0"/>
              <a:t>Long Island Rail Road train</a:t>
            </a:r>
            <a:r>
              <a:rPr lang="zh-CN" altLang="en-US" dirty="0"/>
              <a:t>处，先购票，再找准</a:t>
            </a:r>
            <a:r>
              <a:rPr lang="en-US" dirty="0"/>
              <a:t>Track</a:t>
            </a:r>
            <a:r>
              <a:rPr lang="zh-CN" altLang="en-US" dirty="0"/>
              <a:t>门洞（同层）等车（需要下楼梯）。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486400" cy="31388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91940" y="5257800"/>
            <a:ext cx="457200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LIRR train</a:t>
            </a:r>
            <a:r>
              <a:rPr lang="zh-CN" altLang="en-US" dirty="0"/>
              <a:t>入口，就在出</a:t>
            </a:r>
            <a:r>
              <a:rPr lang="en-US" dirty="0" smtClean="0"/>
              <a:t>Air Train</a:t>
            </a:r>
            <a:r>
              <a:rPr lang="zh-CN" altLang="en-US" dirty="0"/>
              <a:t>闸</a:t>
            </a:r>
            <a:r>
              <a:rPr lang="zh-CN" altLang="en-US" dirty="0" smtClean="0"/>
              <a:t>机后，往前</a:t>
            </a:r>
            <a:r>
              <a:rPr lang="zh-CN" altLang="en-US" dirty="0"/>
              <a:t>走</a:t>
            </a:r>
            <a:r>
              <a:rPr lang="en-US" dirty="0"/>
              <a:t>50</a:t>
            </a:r>
            <a:r>
              <a:rPr lang="zh-CN" altLang="en-US" dirty="0"/>
              <a:t>米之内可见（同层，不用上下楼梯）。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2.3 </a:t>
            </a:r>
            <a:r>
              <a:rPr lang="zh-CN" altLang="en-US" sz="2400" dirty="0" smtClean="0"/>
              <a:t>续</a:t>
            </a:r>
            <a:endParaRPr lang="en-US" altLang="zh-CN" sz="2400" dirty="0" smtClean="0"/>
          </a:p>
          <a:p>
            <a:pPr marL="0" lvl="0" indent="0">
              <a:buNone/>
            </a:pPr>
            <a:r>
              <a:rPr lang="zh-CN" altLang="en-US" sz="2400" dirty="0"/>
              <a:t>由于</a:t>
            </a:r>
            <a:r>
              <a:rPr lang="en-US" sz="2400" dirty="0"/>
              <a:t>train</a:t>
            </a:r>
            <a:r>
              <a:rPr lang="zh-CN" altLang="en-US" sz="2400" dirty="0"/>
              <a:t>班次众多，根据显示屏信息找准</a:t>
            </a:r>
            <a:r>
              <a:rPr lang="en-US" sz="2400" dirty="0"/>
              <a:t>Track</a:t>
            </a:r>
            <a:r>
              <a:rPr lang="zh-CN" altLang="en-US" sz="2400" dirty="0"/>
              <a:t>，不一定是图中的</a:t>
            </a:r>
            <a:r>
              <a:rPr lang="en-US" sz="2400" dirty="0"/>
              <a:t>Track2</a:t>
            </a:r>
            <a:r>
              <a:rPr lang="zh-CN" altLang="en-US" sz="2400" dirty="0" smtClean="0"/>
              <a:t>。</a:t>
            </a:r>
            <a:r>
              <a:rPr lang="zh-CN" altLang="en-US" sz="2400" dirty="0"/>
              <a:t>需</a:t>
            </a:r>
            <a:r>
              <a:rPr lang="zh-CN" altLang="en-US" sz="2400" dirty="0" smtClean="0"/>
              <a:t>根据</a:t>
            </a:r>
            <a:r>
              <a:rPr lang="zh-CN" altLang="en-US" sz="2400" dirty="0"/>
              <a:t>当时实际情况</a:t>
            </a:r>
            <a:r>
              <a:rPr lang="zh-CN" altLang="en-US" sz="2400" dirty="0" smtClean="0"/>
              <a:t>判断，我们要去的是</a:t>
            </a:r>
            <a:r>
              <a:rPr lang="en-US" altLang="zh-CN" sz="2400" dirty="0" smtClean="0"/>
              <a:t>Penn Station</a:t>
            </a:r>
            <a:r>
              <a:rPr lang="zh-CN" altLang="en-US" sz="2400" dirty="0" smtClean="0"/>
              <a:t>。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6200"/>
            <a:ext cx="40163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477000" y="3684587"/>
            <a:ext cx="1748985" cy="2895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828800"/>
            <a:ext cx="8077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需要买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LIRR </a:t>
            </a:r>
            <a:r>
              <a:rPr lang="en-US" sz="2400" b="1" dirty="0" smtClean="0">
                <a:solidFill>
                  <a:srgbClr val="FF0000"/>
                </a:solidFill>
              </a:rPr>
              <a:t>train</a:t>
            </a:r>
            <a:r>
              <a:rPr lang="zh-CN" altLang="en-US" sz="2400" dirty="0" smtClean="0"/>
              <a:t>的单独车票</a:t>
            </a:r>
            <a:r>
              <a:rPr lang="en-US" sz="2400" dirty="0" smtClean="0"/>
              <a:t>$6.5. </a:t>
            </a:r>
            <a:r>
              <a:rPr lang="zh-CN" altLang="en-US" sz="2400" dirty="0" smtClean="0"/>
              <a:t>购票也是机器，见后面图片流程。买完票看报站器坐哪个</a:t>
            </a:r>
            <a:r>
              <a:rPr lang="en-US" sz="2400" dirty="0" smtClean="0"/>
              <a:t>Track</a:t>
            </a:r>
            <a:r>
              <a:rPr lang="zh-CN" altLang="en-US" sz="2400" dirty="0" smtClean="0"/>
              <a:t>，上车后检票。</a:t>
            </a:r>
            <a:endParaRPr lang="en-US" altLang="zh-CN" sz="2400" dirty="0" smtClean="0"/>
          </a:p>
          <a:p>
            <a:r>
              <a:rPr lang="zh-CN" altLang="en-US" sz="2400" dirty="0" smtClean="0"/>
              <a:t>当然，在这个站点也可以坐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地铁</a:t>
            </a:r>
            <a:r>
              <a:rPr lang="zh-CN" altLang="en-US" sz="2400" dirty="0" smtClean="0"/>
              <a:t>，地铁票价是</a:t>
            </a:r>
            <a:r>
              <a:rPr lang="en-US" altLang="zh-CN" sz="2400" dirty="0" smtClean="0"/>
              <a:t>$2.5</a:t>
            </a:r>
            <a:r>
              <a:rPr lang="zh-CN" altLang="en-US" sz="2400" dirty="0" smtClean="0"/>
              <a:t>，由于你手中此时已经有</a:t>
            </a:r>
            <a:r>
              <a:rPr lang="en-US" altLang="zh-CN" sz="2400" dirty="0" smtClean="0"/>
              <a:t>MTA card</a:t>
            </a:r>
            <a:r>
              <a:rPr lang="zh-CN" altLang="en-US" sz="2400" dirty="0" smtClean="0"/>
              <a:t>了，所以直接刷卡即可，不用再购票了。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en-US" sz="2400" dirty="0"/>
              <a:t>2.4. </a:t>
            </a:r>
            <a:r>
              <a:rPr lang="zh-CN" altLang="en-US" sz="2400" dirty="0"/>
              <a:t>到了</a:t>
            </a:r>
            <a:r>
              <a:rPr lang="en-US" sz="2400" dirty="0"/>
              <a:t>Penn Station</a:t>
            </a:r>
            <a:r>
              <a:rPr lang="zh-CN" altLang="en-US" sz="2400" dirty="0"/>
              <a:t>终点站直接下车就可以了，然后出车站。</a:t>
            </a:r>
            <a:r>
              <a:rPr lang="en-US" sz="2400" dirty="0"/>
              <a:t>Penn Station</a:t>
            </a:r>
            <a:r>
              <a:rPr lang="zh-CN" altLang="en-US" sz="2400" dirty="0"/>
              <a:t>是地下建筑，记得往上走。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79730" y="1172389"/>
            <a:ext cx="4017010" cy="2341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9327" y="4953000"/>
            <a:ext cx="4031615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出了车站后看到图中的画面有个</a:t>
            </a:r>
            <a:r>
              <a:rPr lang="zh-CN" altLang="en-US" b="1" dirty="0">
                <a:solidFill>
                  <a:srgbClr val="FF0000"/>
                </a:solidFill>
              </a:rPr>
              <a:t>空中走廊</a:t>
            </a:r>
            <a:r>
              <a:rPr lang="zh-CN" altLang="en-US" dirty="0"/>
              <a:t>的路口，一直往前走一条路就是</a:t>
            </a:r>
            <a:r>
              <a:rPr lang="en-US" dirty="0"/>
              <a:t>33</a:t>
            </a:r>
            <a:r>
              <a:rPr lang="zh-CN" altLang="en-US" dirty="0"/>
              <a:t>街的</a:t>
            </a:r>
            <a:r>
              <a:rPr lang="en-US" b="1" dirty="0">
                <a:solidFill>
                  <a:srgbClr val="FF0000"/>
                </a:solidFill>
              </a:rPr>
              <a:t>PATH</a:t>
            </a:r>
            <a:r>
              <a:rPr lang="zh-CN" altLang="en-US" dirty="0"/>
              <a:t>车站了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沿着</a:t>
            </a:r>
            <a:r>
              <a:rPr lang="zh-CN" altLang="en-US" dirty="0"/>
              <a:t>箭头方向走一条路，</a:t>
            </a:r>
            <a:r>
              <a:rPr lang="en-US" dirty="0"/>
              <a:t>PATH</a:t>
            </a:r>
            <a:r>
              <a:rPr lang="zh-CN" altLang="en-US" dirty="0"/>
              <a:t>站就在路口左边。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3962400"/>
            <a:ext cx="318548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根据指示出站，往这个方向走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79" y="1524000"/>
            <a:ext cx="4405313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2.4 </a:t>
            </a:r>
            <a:r>
              <a:rPr lang="zh-CN" altLang="en-US" sz="2400" dirty="0" smtClean="0"/>
              <a:t>续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sz="2400" dirty="0"/>
              <a:t>PATH</a:t>
            </a:r>
            <a:r>
              <a:rPr lang="zh-CN" altLang="en-US" sz="2400" dirty="0"/>
              <a:t>车站在下一个路口的左边，找</a:t>
            </a:r>
            <a:r>
              <a:rPr lang="en-US" sz="2400" dirty="0"/>
              <a:t>PATH</a:t>
            </a:r>
            <a:r>
              <a:rPr lang="zh-CN" altLang="en-US" sz="2400" dirty="0"/>
              <a:t>的蓝色</a:t>
            </a:r>
            <a:r>
              <a:rPr lang="en-US" sz="2400" dirty="0"/>
              <a:t>P</a:t>
            </a:r>
            <a:r>
              <a:rPr lang="zh-CN" altLang="en-US" sz="2400" dirty="0"/>
              <a:t>标志。可以乘电梯下车站。如果之前买过</a:t>
            </a:r>
            <a:r>
              <a:rPr lang="en-US" sz="2400" dirty="0"/>
              <a:t>MTA card</a:t>
            </a:r>
            <a:r>
              <a:rPr lang="zh-CN" altLang="en-US" sz="2400" dirty="0"/>
              <a:t>了这里就不用再买了，没有买过的话买</a:t>
            </a:r>
            <a:r>
              <a:rPr lang="en-US" sz="2400" dirty="0"/>
              <a:t>MTA card</a:t>
            </a:r>
            <a:r>
              <a:rPr lang="zh-CN" altLang="en-US" sz="2400" dirty="0"/>
              <a:t>方法一样。只要进站的时候刷，出站不用刷。一直乘到</a:t>
            </a:r>
            <a:r>
              <a:rPr lang="en-US" sz="2400" dirty="0"/>
              <a:t>Hoboken</a:t>
            </a:r>
            <a:r>
              <a:rPr lang="zh-CN" altLang="en-US" sz="2400" dirty="0"/>
              <a:t>，注意报站</a:t>
            </a:r>
            <a:r>
              <a:rPr lang="zh-CN" altLang="en-US" sz="2400" dirty="0" smtClean="0"/>
              <a:t>。</a:t>
            </a:r>
            <a:endParaRPr lang="en-US" sz="2400" b="1" dirty="0"/>
          </a:p>
          <a:p>
            <a:pPr marL="0" indent="0">
              <a:buNone/>
            </a:pPr>
            <a:r>
              <a:rPr lang="en-US" sz="2000" b="1" dirty="0" smtClean="0"/>
              <a:t>Path </a:t>
            </a:r>
            <a:r>
              <a:rPr lang="zh-CN" altLang="en-US" sz="2000" b="1" dirty="0" smtClean="0"/>
              <a:t>运营时间（</a:t>
            </a:r>
            <a:r>
              <a:rPr lang="en-US" altLang="zh-CN" sz="2000" b="1" dirty="0" smtClean="0"/>
              <a:t>Path</a:t>
            </a:r>
            <a:r>
              <a:rPr lang="zh-CN" altLang="en-US" sz="2000" b="1" dirty="0" smtClean="0"/>
              <a:t>有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多条不同</a:t>
            </a:r>
            <a:r>
              <a:rPr lang="zh-CN" altLang="en-US" sz="2000" b="1" dirty="0" smtClean="0"/>
              <a:t>的线路，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只有</a:t>
            </a:r>
            <a:r>
              <a:rPr lang="zh-CN" altLang="en-US" sz="2000" b="1" dirty="0" smtClean="0"/>
              <a:t>以下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两条</a:t>
            </a:r>
            <a:r>
              <a:rPr lang="zh-CN" altLang="en-US" sz="2000" b="1" dirty="0" smtClean="0"/>
              <a:t>可以到</a:t>
            </a:r>
            <a:r>
              <a:rPr lang="en-US" altLang="zh-CN" sz="2000" b="1" dirty="0" smtClean="0"/>
              <a:t>Hoboken</a:t>
            </a:r>
            <a:r>
              <a:rPr lang="zh-CN" altLang="en-US" sz="2000" b="1" dirty="0" smtClean="0"/>
              <a:t>）</a:t>
            </a:r>
            <a:endParaRPr lang="en-US" sz="2000" b="1" dirty="0" smtClean="0"/>
          </a:p>
          <a:p>
            <a:pPr marL="0" indent="0">
              <a:buNone/>
            </a:pPr>
            <a:r>
              <a:rPr lang="zh-CN" altLang="en-US" sz="2000" b="1" dirty="0" smtClean="0"/>
              <a:t>线路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：</a:t>
            </a:r>
            <a:r>
              <a:rPr lang="en-US" sz="2000" b="1" dirty="0" smtClean="0"/>
              <a:t>Hoboken </a:t>
            </a:r>
            <a:r>
              <a:rPr lang="en-US" sz="2000" b="1" dirty="0"/>
              <a:t>- 33 Street:</a:t>
            </a:r>
            <a:r>
              <a:rPr lang="en-US" sz="2000" dirty="0"/>
              <a:t> 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33</a:t>
            </a:r>
            <a:r>
              <a:rPr lang="zh-CN" altLang="en-US" sz="2000" dirty="0" smtClean="0"/>
              <a:t>街就是我们现在所在的位置，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Hoboken</a:t>
            </a:r>
            <a:r>
              <a:rPr lang="zh-CN" altLang="en-US" sz="2000" b="1" dirty="0" smtClean="0"/>
              <a:t>是终点站</a:t>
            </a:r>
            <a:r>
              <a:rPr lang="zh-CN" altLang="en-US" sz="2000" dirty="0" smtClean="0"/>
              <a:t>）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800" dirty="0"/>
              <a:t>Operates Monday - Friday, 6 a.m. - 11 p.m</a:t>
            </a:r>
            <a:r>
              <a:rPr lang="en-US" sz="1800" dirty="0" smtClean="0"/>
              <a:t>. 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周一到周五，早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6 – 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晚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11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b="1" dirty="0" smtClean="0"/>
              <a:t>线路</a:t>
            </a: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：</a:t>
            </a:r>
            <a:r>
              <a:rPr lang="en-US" sz="2000" b="1" dirty="0" smtClean="0"/>
              <a:t>Journal </a:t>
            </a:r>
            <a:r>
              <a:rPr lang="en-US" sz="2000" b="1" dirty="0"/>
              <a:t>Square - 33 Street (via </a:t>
            </a:r>
            <a:r>
              <a:rPr lang="en-US" sz="2000" b="1" dirty="0" smtClean="0">
                <a:solidFill>
                  <a:srgbClr val="00B050"/>
                </a:solidFill>
              </a:rPr>
              <a:t>Hoboken</a:t>
            </a:r>
            <a:r>
              <a:rPr lang="zh-CN" altLang="en-US" sz="2000" b="1" dirty="0" smtClean="0">
                <a:solidFill>
                  <a:srgbClr val="00B050"/>
                </a:solidFill>
              </a:rPr>
              <a:t>，不是终点站</a:t>
            </a:r>
            <a:r>
              <a:rPr lang="en-US" sz="2000" b="1" dirty="0" smtClean="0"/>
              <a:t>):</a:t>
            </a:r>
            <a:r>
              <a:rPr lang="en-US" sz="2000" dirty="0"/>
              <a:t> 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800" dirty="0"/>
              <a:t>Operates Monday - Friday, 11 p.m. - 6 a.m. and </a:t>
            </a:r>
            <a:r>
              <a:rPr lang="zh-CN" altLang="en-US" sz="1800" b="1" dirty="0" smtClean="0">
                <a:solidFill>
                  <a:srgbClr val="00B050"/>
                </a:solidFill>
              </a:rPr>
              <a:t>周一到周五，晚</a:t>
            </a:r>
            <a:r>
              <a:rPr lang="en-US" altLang="zh-CN" sz="1800" b="1" dirty="0" smtClean="0">
                <a:solidFill>
                  <a:srgbClr val="00B050"/>
                </a:solidFill>
              </a:rPr>
              <a:t>11 – </a:t>
            </a:r>
            <a:r>
              <a:rPr lang="zh-CN" altLang="en-US" sz="1800" b="1" dirty="0" smtClean="0">
                <a:solidFill>
                  <a:srgbClr val="00B050"/>
                </a:solidFill>
              </a:rPr>
              <a:t>早</a:t>
            </a:r>
            <a:r>
              <a:rPr lang="en-US" altLang="zh-CN" sz="1800" b="1" dirty="0" smtClean="0">
                <a:solidFill>
                  <a:srgbClr val="00B050"/>
                </a:solidFill>
              </a:rPr>
              <a:t>6</a:t>
            </a:r>
            <a:r>
              <a:rPr lang="en-US" sz="1800" b="1" dirty="0" smtClean="0">
                <a:solidFill>
                  <a:srgbClr val="00B050"/>
                </a:solidFill>
              </a:rPr>
              <a:t/>
            </a:r>
            <a:br>
              <a:rPr lang="en-US" sz="1800" b="1" dirty="0" smtClean="0">
                <a:solidFill>
                  <a:srgbClr val="00B050"/>
                </a:solidFill>
              </a:rPr>
            </a:br>
            <a:r>
              <a:rPr lang="en-US" sz="1800" dirty="0" smtClean="0"/>
              <a:t>ALL </a:t>
            </a:r>
            <a:r>
              <a:rPr lang="en-US" sz="1800" dirty="0"/>
              <a:t>DAY Saturdays, Sundays and select </a:t>
            </a:r>
            <a:r>
              <a:rPr lang="en-US" sz="1800" b="1" u="sng" dirty="0">
                <a:hlinkClick r:id="rId2"/>
              </a:rPr>
              <a:t>holidays</a:t>
            </a:r>
            <a:r>
              <a:rPr lang="en-US" sz="2000" dirty="0" smtClean="0"/>
              <a:t>. </a:t>
            </a:r>
            <a:r>
              <a:rPr lang="zh-CN" altLang="en-US" sz="1800" b="1" dirty="0" smtClean="0">
                <a:solidFill>
                  <a:srgbClr val="00B050"/>
                </a:solidFill>
              </a:rPr>
              <a:t>休息日全天</a:t>
            </a:r>
            <a:endParaRPr lang="en-US" sz="18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438400" y="4419849"/>
            <a:ext cx="3757930" cy="240004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324600" y="4111999"/>
            <a:ext cx="2051050" cy="2745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5296709"/>
            <a:ext cx="213360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 smtClean="0"/>
              <a:t>见到右图</a:t>
            </a:r>
            <a:r>
              <a:rPr lang="en-US" altLang="zh-CN" b="1" dirty="0" smtClean="0">
                <a:solidFill>
                  <a:schemeClr val="tx2"/>
                </a:solidFill>
              </a:rPr>
              <a:t>P</a:t>
            </a:r>
            <a:r>
              <a:rPr lang="zh-CN" altLang="en-US" dirty="0" smtClean="0"/>
              <a:t>标志就是</a:t>
            </a:r>
            <a:r>
              <a:rPr lang="en-US" altLang="zh-CN" dirty="0" smtClean="0"/>
              <a:t>Path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4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到</a:t>
            </a:r>
            <a:r>
              <a:rPr lang="en-US" altLang="zh-CN" dirty="0" smtClean="0"/>
              <a:t>Hoboken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Heights</a:t>
            </a:r>
            <a:r>
              <a:rPr lang="zh-CN" altLang="en-US" dirty="0" smtClean="0"/>
              <a:t>后如何自己走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PATH</a:t>
            </a:r>
            <a:r>
              <a:rPr lang="zh-CN" altLang="en-US" dirty="0"/>
              <a:t>和</a:t>
            </a:r>
            <a:r>
              <a:rPr lang="en-US" dirty="0"/>
              <a:t>Bus126</a:t>
            </a:r>
            <a:r>
              <a:rPr lang="zh-CN" altLang="en-US" dirty="0"/>
              <a:t>都是到</a:t>
            </a:r>
            <a:r>
              <a:rPr lang="en-US" dirty="0"/>
              <a:t>Hoboken Terminal</a:t>
            </a:r>
            <a:r>
              <a:rPr lang="zh-CN" altLang="en-US" dirty="0"/>
              <a:t>。事先查好地图</a:t>
            </a:r>
            <a:r>
              <a:rPr lang="en-US" dirty="0"/>
              <a:t>Hoboken Terminal</a:t>
            </a:r>
            <a:r>
              <a:rPr lang="zh-CN" altLang="en-US" dirty="0"/>
              <a:t>在哪里，从</a:t>
            </a:r>
            <a:r>
              <a:rPr lang="en-US" dirty="0"/>
              <a:t>Hoboken Terminal</a:t>
            </a:r>
            <a:r>
              <a:rPr lang="zh-CN" altLang="en-US" dirty="0"/>
              <a:t>走到学校</a:t>
            </a:r>
            <a:r>
              <a:rPr lang="en-US" dirty="0"/>
              <a:t>20</a:t>
            </a:r>
            <a:r>
              <a:rPr lang="zh-CN" altLang="en-US" dirty="0"/>
              <a:t>分钟，沿着</a:t>
            </a:r>
            <a:r>
              <a:rPr lang="en-US" dirty="0" smtClean="0"/>
              <a:t>Washi</a:t>
            </a:r>
            <a:r>
              <a:rPr lang="en-US" altLang="zh-CN" dirty="0" smtClean="0"/>
              <a:t>ng</a:t>
            </a:r>
            <a:r>
              <a:rPr lang="en-US" dirty="0" smtClean="0"/>
              <a:t>ton </a:t>
            </a:r>
            <a:r>
              <a:rPr lang="en-US" dirty="0"/>
              <a:t>Street</a:t>
            </a:r>
            <a:r>
              <a:rPr lang="zh-CN" altLang="en-US" dirty="0"/>
              <a:t>街一直走到</a:t>
            </a:r>
            <a:r>
              <a:rPr lang="en-US" dirty="0"/>
              <a:t>8 Street</a:t>
            </a:r>
            <a:r>
              <a:rPr lang="zh-CN" altLang="en-US" dirty="0"/>
              <a:t>，学校就在上坡，往前走一点点就会看到</a:t>
            </a:r>
            <a:r>
              <a:rPr lang="en-US" dirty="0"/>
              <a:t>Bank Of America</a:t>
            </a:r>
            <a:r>
              <a:rPr lang="zh-CN" altLang="en-US" dirty="0"/>
              <a:t>了。如果有学长学姐接最好，没有的话联系暂住地询问如果从学校过去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乘</a:t>
            </a:r>
            <a:r>
              <a:rPr lang="en-US" dirty="0"/>
              <a:t>Bus123</a:t>
            </a:r>
            <a:r>
              <a:rPr lang="zh-CN" altLang="en-US" dirty="0"/>
              <a:t>到</a:t>
            </a:r>
            <a:r>
              <a:rPr lang="en-US" dirty="0" err="1"/>
              <a:t>JCHeights</a:t>
            </a:r>
            <a:r>
              <a:rPr lang="zh-CN" altLang="en-US" dirty="0"/>
              <a:t>的</a:t>
            </a:r>
            <a:r>
              <a:rPr lang="en-US" dirty="0"/>
              <a:t>Palisade Avenue &amp; Congress Street</a:t>
            </a:r>
            <a:r>
              <a:rPr lang="zh-CN" altLang="en-US" dirty="0"/>
              <a:t>再去暂住地一般都很方便了。但建议不要乱走，到了那里再联系暂住地的同学。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zh-CN" altLang="en-US" dirty="0"/>
              <a:t>如果有疑问，尽量多问工作人员或者路人确认一下。本人刚来美国很担心</a:t>
            </a:r>
            <a:r>
              <a:rPr lang="zh-CN" altLang="en-US" dirty="0" smtClean="0"/>
              <a:t>迷路和英文问路，</a:t>
            </a:r>
            <a:r>
              <a:rPr lang="zh-CN" altLang="en-US" dirty="0"/>
              <a:t>但是美国人都很</a:t>
            </a:r>
            <a:r>
              <a:rPr lang="en-US" dirty="0"/>
              <a:t>nice</a:t>
            </a:r>
            <a:r>
              <a:rPr lang="zh-CN" altLang="en-US" dirty="0"/>
              <a:t>，日常对话简单的问路也基本能听懂。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各种购票机使用说明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公交车</a:t>
            </a:r>
            <a:r>
              <a:rPr lang="en-US" altLang="zh-CN" dirty="0" smtClean="0"/>
              <a:t>ticket </a:t>
            </a:r>
            <a:r>
              <a:rPr lang="zh-CN" altLang="en-US" dirty="0" smtClean="0"/>
              <a:t>（在</a:t>
            </a:r>
            <a:r>
              <a:rPr lang="en-US" altLang="zh-CN" dirty="0" smtClean="0"/>
              <a:t>Port Authority</a:t>
            </a:r>
            <a:r>
              <a:rPr lang="zh-CN" altLang="en-US" dirty="0" smtClean="0"/>
              <a:t>坐</a:t>
            </a:r>
            <a:r>
              <a:rPr lang="en-US" altLang="zh-CN" dirty="0" smtClean="0"/>
              <a:t>Bus123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126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dirty="0" smtClean="0"/>
              <a:t>MTA card </a:t>
            </a:r>
            <a:r>
              <a:rPr lang="zh-CN" altLang="en-US" dirty="0" smtClean="0"/>
              <a:t>（地铁，</a:t>
            </a:r>
            <a:r>
              <a:rPr lang="en-US" altLang="zh-CN" dirty="0" smtClean="0"/>
              <a:t>Path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dirty="0" smtClean="0"/>
              <a:t>LIRR train</a:t>
            </a:r>
          </a:p>
          <a:p>
            <a:pPr marL="0" indent="0">
              <a:buNone/>
            </a:pPr>
            <a:r>
              <a:rPr lang="zh-CN" altLang="en-US" dirty="0"/>
              <a:t>付款</a:t>
            </a:r>
            <a:r>
              <a:rPr lang="zh-CN" altLang="en-US" dirty="0" smtClean="0"/>
              <a:t>方式： </a:t>
            </a:r>
            <a:r>
              <a:rPr lang="en-US" dirty="0" smtClean="0"/>
              <a:t>Cash-</a:t>
            </a:r>
            <a:r>
              <a:rPr lang="zh-CN" altLang="en-US" dirty="0" smtClean="0"/>
              <a:t>现金，</a:t>
            </a:r>
            <a:r>
              <a:rPr lang="en-US" dirty="0" smtClean="0"/>
              <a:t>Credit-</a:t>
            </a:r>
            <a:r>
              <a:rPr lang="zh-CN" altLang="en-US" dirty="0" smtClean="0"/>
              <a:t>信用卡（国际信用卡可用），</a:t>
            </a:r>
            <a:r>
              <a:rPr lang="en-US" dirty="0" smtClean="0"/>
              <a:t>Debit-</a:t>
            </a:r>
            <a:r>
              <a:rPr lang="zh-CN" altLang="en-US" dirty="0" smtClean="0"/>
              <a:t>银行卡（来了美国开了银行卡后可以选择）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543800" cy="685800"/>
          </a:xfrm>
        </p:spPr>
        <p:txBody>
          <a:bodyPr>
            <a:no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zh-CN" altLang="en-US" sz="4000" b="1" dirty="0"/>
              <a:t>公交车票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0881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下面介绍公交车购票机使用流程，购票不是直接输入价钱，而是先一个一个数字输入</a:t>
            </a:r>
            <a:r>
              <a:rPr lang="en-US" sz="1800" dirty="0"/>
              <a:t>Route </a:t>
            </a:r>
            <a:r>
              <a:rPr lang="en-US" sz="1800" dirty="0" smtClean="0"/>
              <a:t>Number(</a:t>
            </a:r>
            <a:r>
              <a:rPr lang="zh-CN" altLang="en-US" sz="1800" dirty="0" smtClean="0"/>
              <a:t>公交车线路号码，</a:t>
            </a:r>
            <a:r>
              <a:rPr lang="en-US" altLang="zh-CN" sz="1800" dirty="0" smtClean="0"/>
              <a:t>123</a:t>
            </a:r>
            <a:r>
              <a:rPr lang="zh-CN" altLang="en-US" sz="1800" dirty="0" smtClean="0"/>
              <a:t>或</a:t>
            </a:r>
            <a:r>
              <a:rPr lang="en-US" altLang="zh-CN" sz="1800" dirty="0" smtClean="0"/>
              <a:t>126</a:t>
            </a:r>
            <a:r>
              <a:rPr lang="en-US" sz="1800" dirty="0" smtClean="0"/>
              <a:t>)</a:t>
            </a:r>
            <a:r>
              <a:rPr lang="zh-CN" altLang="en-US" sz="1800" dirty="0" smtClean="0"/>
              <a:t>，</a:t>
            </a:r>
            <a:r>
              <a:rPr lang="zh-CN" altLang="en-US" sz="1800" dirty="0"/>
              <a:t>再选择路程长度需要几个</a:t>
            </a:r>
            <a:r>
              <a:rPr lang="en-US" sz="1800" dirty="0"/>
              <a:t>Zone</a:t>
            </a:r>
            <a:r>
              <a:rPr lang="zh-CN" altLang="en-US" sz="1800" dirty="0"/>
              <a:t>，这里都选</a:t>
            </a:r>
            <a:r>
              <a:rPr lang="en-US" sz="1800" dirty="0"/>
              <a:t>2</a:t>
            </a:r>
            <a:r>
              <a:rPr lang="zh-CN" altLang="en-US" sz="1800" dirty="0"/>
              <a:t>个</a:t>
            </a:r>
            <a:r>
              <a:rPr lang="en-US" sz="1800" dirty="0"/>
              <a:t>Zone</a:t>
            </a:r>
            <a:r>
              <a:rPr lang="zh-CN" altLang="en-US" sz="1800" dirty="0"/>
              <a:t>就行</a:t>
            </a:r>
            <a:r>
              <a:rPr lang="zh-CN" altLang="en-US" sz="1800" dirty="0" smtClean="0"/>
              <a:t>。票价是单程</a:t>
            </a:r>
            <a:r>
              <a:rPr lang="en-US" altLang="zh-CN" sz="1800" dirty="0" smtClean="0"/>
              <a:t>$3.2</a:t>
            </a:r>
          </a:p>
          <a:p>
            <a:r>
              <a:rPr lang="zh-CN" altLang="en-US" sz="1800" dirty="0" smtClean="0"/>
              <a:t>先买票再去对应的</a:t>
            </a:r>
            <a:r>
              <a:rPr lang="en-US" sz="1800" dirty="0" smtClean="0"/>
              <a:t>Gate</a:t>
            </a:r>
            <a:r>
              <a:rPr lang="zh-CN" altLang="en-US" sz="1800" dirty="0" smtClean="0"/>
              <a:t>等车。</a:t>
            </a:r>
            <a:endParaRPr lang="en-US" altLang="zh-CN" sz="1800" dirty="0" smtClean="0"/>
          </a:p>
          <a:p>
            <a:r>
              <a:rPr lang="zh-CN" altLang="en-US" sz="1800" dirty="0" smtClean="0">
                <a:solidFill>
                  <a:srgbClr val="FF0000"/>
                </a:solidFill>
              </a:rPr>
              <a:t>去</a:t>
            </a:r>
            <a:r>
              <a:rPr lang="en-US" sz="1800" dirty="0" smtClean="0">
                <a:solidFill>
                  <a:srgbClr val="FF0000"/>
                </a:solidFill>
              </a:rPr>
              <a:t>Hoboken</a:t>
            </a:r>
            <a:r>
              <a:rPr lang="zh-CN" altLang="en-US" sz="1800" dirty="0" smtClean="0">
                <a:solidFill>
                  <a:srgbClr val="FF0000"/>
                </a:solidFill>
              </a:rPr>
              <a:t>乘</a:t>
            </a:r>
            <a:r>
              <a:rPr lang="en-US" sz="1800" dirty="0" smtClean="0">
                <a:solidFill>
                  <a:srgbClr val="FF0000"/>
                </a:solidFill>
              </a:rPr>
              <a:t>Route 126</a:t>
            </a:r>
            <a:r>
              <a:rPr lang="en-US" sz="1800" dirty="0" smtClean="0"/>
              <a:t>, </a:t>
            </a:r>
            <a:r>
              <a:rPr lang="zh-CN" altLang="en-US" sz="1800" dirty="0" smtClean="0"/>
              <a:t>买好票后在</a:t>
            </a:r>
            <a:r>
              <a:rPr lang="en-US" sz="1800" dirty="0" smtClean="0">
                <a:solidFill>
                  <a:srgbClr val="FF0000"/>
                </a:solidFill>
              </a:rPr>
              <a:t>Gate 205</a:t>
            </a:r>
            <a:r>
              <a:rPr lang="zh-CN" altLang="en-US" sz="1800" dirty="0" smtClean="0"/>
              <a:t>等候。</a:t>
            </a:r>
            <a:endParaRPr lang="en-US" altLang="zh-CN" sz="1800" dirty="0" smtClean="0"/>
          </a:p>
          <a:p>
            <a:r>
              <a:rPr lang="zh-CN" altLang="en-US" sz="1800" dirty="0" smtClean="0">
                <a:solidFill>
                  <a:srgbClr val="00B050"/>
                </a:solidFill>
              </a:rPr>
              <a:t>去</a:t>
            </a:r>
            <a:r>
              <a:rPr lang="en-US" sz="1800" dirty="0" err="1" smtClean="0">
                <a:solidFill>
                  <a:srgbClr val="00B050"/>
                </a:solidFill>
              </a:rPr>
              <a:t>JCHeights</a:t>
            </a:r>
            <a:r>
              <a:rPr lang="en-US" sz="1800" dirty="0" smtClean="0">
                <a:solidFill>
                  <a:srgbClr val="00B050"/>
                </a:solidFill>
              </a:rPr>
              <a:t>/Union City</a:t>
            </a:r>
            <a:r>
              <a:rPr lang="zh-CN" altLang="en-US" sz="1800" dirty="0" smtClean="0">
                <a:solidFill>
                  <a:srgbClr val="00B050"/>
                </a:solidFill>
              </a:rPr>
              <a:t>的话乘</a:t>
            </a:r>
            <a:r>
              <a:rPr lang="en-US" sz="1800" dirty="0" smtClean="0">
                <a:solidFill>
                  <a:srgbClr val="00B050"/>
                </a:solidFill>
              </a:rPr>
              <a:t>123</a:t>
            </a:r>
            <a:r>
              <a:rPr lang="zh-CN" altLang="en-US" sz="1800" dirty="0" smtClean="0"/>
              <a:t>，在</a:t>
            </a:r>
            <a:r>
              <a:rPr lang="en-US" sz="1800" dirty="0" smtClean="0">
                <a:solidFill>
                  <a:srgbClr val="00B050"/>
                </a:solidFill>
              </a:rPr>
              <a:t>Gate 214 Door 3</a:t>
            </a:r>
            <a:r>
              <a:rPr lang="zh-CN" altLang="en-US" sz="1800" dirty="0" smtClean="0"/>
              <a:t>等候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800" dirty="0" smtClean="0"/>
              <a:t>（如果是晚上</a:t>
            </a:r>
            <a:r>
              <a:rPr lang="en-US" sz="1800" dirty="0" smtClean="0"/>
              <a:t>10</a:t>
            </a:r>
            <a:r>
              <a:rPr lang="zh-CN" altLang="en-US" sz="1800" dirty="0" smtClean="0"/>
              <a:t>点以后到凌成</a:t>
            </a:r>
            <a:r>
              <a:rPr lang="en-US" sz="1800" dirty="0" smtClean="0"/>
              <a:t>1</a:t>
            </a:r>
            <a:r>
              <a:rPr lang="zh-CN" altLang="en-US" sz="1800" dirty="0" smtClean="0"/>
              <a:t>点，</a:t>
            </a:r>
            <a:r>
              <a:rPr lang="en-US" sz="1800" dirty="0" smtClean="0"/>
              <a:t>Route123</a:t>
            </a:r>
            <a:r>
              <a:rPr lang="zh-CN" altLang="en-US" sz="1800" dirty="0" smtClean="0"/>
              <a:t>在</a:t>
            </a:r>
            <a:r>
              <a:rPr lang="en-US" sz="1800" dirty="0" smtClean="0"/>
              <a:t>Gate303</a:t>
            </a:r>
            <a:r>
              <a:rPr lang="zh-CN" altLang="en-US" sz="1800" dirty="0" smtClean="0"/>
              <a:t>，</a:t>
            </a:r>
            <a:r>
              <a:rPr lang="en-US" sz="1800" dirty="0" smtClean="0"/>
              <a:t>Route126</a:t>
            </a:r>
            <a:r>
              <a:rPr lang="zh-CN" altLang="en-US" sz="1800" dirty="0" smtClean="0"/>
              <a:t>不运营）</a:t>
            </a:r>
            <a:endParaRPr lang="en-US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2971800"/>
            <a:ext cx="2744686" cy="2971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6096000"/>
            <a:ext cx="358140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</a:t>
            </a:r>
            <a:r>
              <a:rPr lang="zh-CN" altLang="en-US" dirty="0"/>
              <a:t>使用前用手触摸屏幕激活购票流程，选择</a:t>
            </a:r>
            <a:r>
              <a:rPr lang="en-US" dirty="0"/>
              <a:t>Route Number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181600" y="3048000"/>
            <a:ext cx="2823210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81600" y="6182528"/>
            <a:ext cx="282321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(ii) </a:t>
            </a:r>
            <a:r>
              <a:rPr lang="zh-CN" altLang="en-US" dirty="0"/>
              <a:t>然后选择路程跨越几个</a:t>
            </a:r>
            <a:r>
              <a:rPr lang="en-US" dirty="0" smtClean="0"/>
              <a:t>Zone</a:t>
            </a:r>
            <a:r>
              <a:rPr lang="zh-CN" altLang="en-US" dirty="0" smtClean="0"/>
              <a:t>，我们选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52400"/>
            <a:ext cx="3627332" cy="3352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9580" y="3810000"/>
            <a:ext cx="3634952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(iii) </a:t>
            </a:r>
            <a:r>
              <a:rPr lang="zh-CN" altLang="en-US" dirty="0"/>
              <a:t>选完</a:t>
            </a:r>
            <a:r>
              <a:rPr lang="en-US" dirty="0"/>
              <a:t>Zone</a:t>
            </a:r>
            <a:r>
              <a:rPr lang="zh-CN" altLang="en-US" dirty="0"/>
              <a:t>后跳入价格确认界面以及选择支付方式，</a:t>
            </a:r>
            <a:r>
              <a:rPr lang="en-US" dirty="0"/>
              <a:t>Cash-</a:t>
            </a:r>
            <a:r>
              <a:rPr lang="zh-CN" altLang="en-US" dirty="0"/>
              <a:t>现金，</a:t>
            </a:r>
            <a:r>
              <a:rPr lang="en-US" dirty="0"/>
              <a:t>Credit-</a:t>
            </a:r>
            <a:r>
              <a:rPr lang="zh-CN" altLang="en-US" dirty="0" smtClean="0"/>
              <a:t>信用卡（国际信用卡可用），</a:t>
            </a:r>
            <a:r>
              <a:rPr lang="en-US" dirty="0"/>
              <a:t>Debit-</a:t>
            </a:r>
            <a:r>
              <a:rPr lang="zh-CN" altLang="en-US" dirty="0"/>
              <a:t>银行卡（来了美国开了银行卡后可以选择）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554980" y="293370"/>
            <a:ext cx="2697480" cy="41071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10200" y="4640997"/>
            <a:ext cx="304800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(iv) </a:t>
            </a:r>
            <a:r>
              <a:rPr lang="zh-CN" altLang="en-US" dirty="0"/>
              <a:t>接下去塞钱进机器或者划卡就可以了，车票如下图：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1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4000" b="1" dirty="0"/>
              <a:t>MTA card</a:t>
            </a:r>
            <a:r>
              <a:rPr lang="zh-CN" altLang="en-US" sz="4000" b="1" dirty="0"/>
              <a:t>购卡机使用说明</a:t>
            </a:r>
            <a:endParaRPr lang="en-US" sz="4000" b="1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3658666" cy="396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1191" y="5638800"/>
            <a:ext cx="297068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</a:t>
            </a:r>
            <a:r>
              <a:rPr lang="zh-CN" altLang="en-US" dirty="0"/>
              <a:t>机器外形，在出口闸附近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76800" y="1447800"/>
            <a:ext cx="3902710" cy="27984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22127" y="4724400"/>
            <a:ext cx="210025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(ii) </a:t>
            </a:r>
            <a:r>
              <a:rPr lang="zh-CN" altLang="en-US" dirty="0"/>
              <a:t>激活后选择语言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94230" y="381000"/>
            <a:ext cx="4193540" cy="30911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3657600"/>
            <a:ext cx="6400800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(iii) </a:t>
            </a:r>
            <a:r>
              <a:rPr lang="zh-CN" altLang="en-US" dirty="0"/>
              <a:t>选择卡种类，第一项是单买</a:t>
            </a:r>
            <a:r>
              <a:rPr lang="en-US" dirty="0" err="1"/>
              <a:t>AirTrain</a:t>
            </a:r>
            <a:r>
              <a:rPr lang="zh-CN" altLang="en-US" dirty="0"/>
              <a:t>的票，建议第二项购买</a:t>
            </a:r>
            <a:r>
              <a:rPr lang="en-US" dirty="0"/>
              <a:t>MTA card</a:t>
            </a:r>
            <a:r>
              <a:rPr lang="zh-CN" altLang="en-US" dirty="0"/>
              <a:t>，以后去纽约经常会用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dirty="0" smtClean="0"/>
              <a:t>(iv) </a:t>
            </a:r>
            <a:r>
              <a:rPr lang="zh-CN" altLang="en-US" dirty="0" smtClean="0"/>
              <a:t>之后都是中文的操作就不详述，注意的是选择一张新卡</a:t>
            </a:r>
            <a:r>
              <a:rPr lang="en-US" dirty="0" smtClean="0"/>
              <a:t>(</a:t>
            </a:r>
            <a:r>
              <a:rPr lang="zh-CN" altLang="en-US" dirty="0" smtClean="0"/>
              <a:t>因为你没有可充值的旧卡</a:t>
            </a:r>
            <a:r>
              <a:rPr lang="en-US" dirty="0" smtClean="0"/>
              <a:t>)</a:t>
            </a:r>
            <a:r>
              <a:rPr lang="zh-CN" altLang="en-US" dirty="0" smtClean="0"/>
              <a:t>。</a:t>
            </a:r>
            <a:endParaRPr lang="en-US" dirty="0" smtClean="0"/>
          </a:p>
          <a:p>
            <a:endParaRPr lang="en-US" dirty="0"/>
          </a:p>
          <a:p>
            <a:r>
              <a:rPr lang="zh-CN" altLang="en-US" dirty="0" smtClean="0"/>
              <a:t>由于现在</a:t>
            </a:r>
            <a:r>
              <a:rPr lang="en-US" altLang="zh-CN" dirty="0" smtClean="0"/>
              <a:t>MTA card</a:t>
            </a:r>
            <a:r>
              <a:rPr lang="zh-CN" altLang="en-US" dirty="0" smtClean="0"/>
              <a:t>也收工本费</a:t>
            </a:r>
            <a:r>
              <a:rPr lang="en-US" altLang="zh-CN" dirty="0" smtClean="0"/>
              <a:t>$1</a:t>
            </a:r>
            <a:r>
              <a:rPr lang="zh-CN" altLang="en-US" dirty="0" smtClean="0"/>
              <a:t>了，所以在点了</a:t>
            </a:r>
            <a:r>
              <a:rPr lang="en-US" altLang="zh-CN" dirty="0" err="1" smtClean="0"/>
              <a:t>MetroCard</a:t>
            </a:r>
            <a:r>
              <a:rPr lang="zh-CN" altLang="en-US" dirty="0" smtClean="0"/>
              <a:t>后应该会</a:t>
            </a:r>
            <a:r>
              <a:rPr lang="zh-CN" altLang="en-US" dirty="0"/>
              <a:t>有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(Get a New MTA card $1</a:t>
            </a:r>
            <a:r>
              <a:rPr lang="zh-CN" altLang="en-US" dirty="0" smtClean="0"/>
              <a:t>这样类似的选项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6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路线简介</a:t>
            </a:r>
            <a:r>
              <a:rPr lang="en-US" altLang="zh-CN" dirty="0"/>
              <a:t> </a:t>
            </a:r>
            <a:r>
              <a:rPr lang="en-US" altLang="zh-CN" dirty="0" smtClean="0"/>
              <a:t>P3</a:t>
            </a:r>
          </a:p>
          <a:p>
            <a:r>
              <a:rPr lang="zh-CN" altLang="en-US" dirty="0"/>
              <a:t>各类</a:t>
            </a:r>
            <a:r>
              <a:rPr lang="zh-CN" altLang="en-US" dirty="0" smtClean="0"/>
              <a:t>交通卡和轨道交通简介 </a:t>
            </a:r>
            <a:r>
              <a:rPr lang="en-US" altLang="zh-CN" dirty="0" smtClean="0"/>
              <a:t>P4</a:t>
            </a:r>
          </a:p>
          <a:p>
            <a:r>
              <a:rPr lang="zh-CN" altLang="en-US" dirty="0" smtClean="0"/>
              <a:t>路线一介绍 </a:t>
            </a:r>
            <a:r>
              <a:rPr lang="en-US" altLang="zh-CN" dirty="0" smtClean="0"/>
              <a:t>P5 – P8</a:t>
            </a:r>
          </a:p>
          <a:p>
            <a:r>
              <a:rPr lang="zh-CN" altLang="en-US" dirty="0" smtClean="0"/>
              <a:t>路线二介绍 </a:t>
            </a:r>
            <a:r>
              <a:rPr lang="en-US" altLang="zh-CN" dirty="0" smtClean="0"/>
              <a:t>P9 – 13</a:t>
            </a:r>
          </a:p>
          <a:p>
            <a:r>
              <a:rPr lang="zh-CN" altLang="en-US" dirty="0" smtClean="0"/>
              <a:t>到</a:t>
            </a:r>
            <a:r>
              <a:rPr lang="en-US" altLang="zh-CN" dirty="0" smtClean="0"/>
              <a:t>Hoboken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Heights</a:t>
            </a:r>
            <a:r>
              <a:rPr lang="zh-CN" altLang="en-US" dirty="0" smtClean="0"/>
              <a:t>后如何自己走 </a:t>
            </a:r>
            <a:r>
              <a:rPr lang="en-US" altLang="zh-CN" dirty="0" smtClean="0"/>
              <a:t>P14</a:t>
            </a:r>
          </a:p>
          <a:p>
            <a:r>
              <a:rPr lang="zh-CN" altLang="en-US" dirty="0" smtClean="0"/>
              <a:t>附录（购票机使用）</a:t>
            </a:r>
            <a:r>
              <a:rPr lang="en-US" altLang="zh-CN" dirty="0" smtClean="0"/>
              <a:t>P15</a:t>
            </a:r>
          </a:p>
          <a:p>
            <a:r>
              <a:rPr lang="zh-CN" altLang="en-US" dirty="0" smtClean="0"/>
              <a:t>公交车票 </a:t>
            </a:r>
            <a:r>
              <a:rPr lang="en-US" altLang="zh-CN" dirty="0" smtClean="0"/>
              <a:t>P16 – 17</a:t>
            </a:r>
          </a:p>
          <a:p>
            <a:r>
              <a:rPr lang="en-US" altLang="zh-CN" dirty="0" smtClean="0"/>
              <a:t>MTA card P18 - 19</a:t>
            </a:r>
          </a:p>
          <a:p>
            <a:r>
              <a:rPr lang="en-US" altLang="zh-CN" dirty="0" smtClean="0"/>
              <a:t>LIRR train P20 -23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b="1" dirty="0"/>
              <a:t>Long Island Rail </a:t>
            </a:r>
            <a:r>
              <a:rPr lang="en-US" b="1" dirty="0" smtClean="0"/>
              <a:t>Road </a:t>
            </a:r>
            <a:r>
              <a:rPr lang="en-US" altLang="zh-CN" b="1" dirty="0" smtClean="0"/>
              <a:t>train</a:t>
            </a:r>
            <a:br>
              <a:rPr lang="en-US" altLang="zh-CN" b="1" dirty="0" smtClean="0"/>
            </a:br>
            <a:r>
              <a:rPr lang="zh-CN" altLang="en-US" b="1" dirty="0" smtClean="0"/>
              <a:t>火车票</a:t>
            </a:r>
            <a:r>
              <a:rPr lang="zh-CN" altLang="en-US" b="1" dirty="0"/>
              <a:t>购卡机使用</a:t>
            </a:r>
            <a:r>
              <a:rPr lang="zh-CN" altLang="en-US" b="1" dirty="0" smtClean="0"/>
              <a:t>说明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2891650" cy="3567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6400" y="5486400"/>
            <a:ext cx="135485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</a:t>
            </a:r>
            <a:r>
              <a:rPr lang="zh-CN" altLang="en-US" dirty="0"/>
              <a:t>机器外形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893252"/>
            <a:ext cx="3736340" cy="3286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5638800"/>
            <a:ext cx="392658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(ii) </a:t>
            </a:r>
            <a:r>
              <a:rPr lang="zh-CN" altLang="en-US" dirty="0"/>
              <a:t>选择票的类型，选左上角</a:t>
            </a:r>
            <a:r>
              <a:rPr lang="en-US" dirty="0"/>
              <a:t> One Way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4041140" cy="3270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3380" y="4038600"/>
            <a:ext cx="4048760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(iii) </a:t>
            </a:r>
            <a:r>
              <a:rPr lang="zh-CN" altLang="en-US" dirty="0"/>
              <a:t>选择路线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Jamaica to Penn Station</a:t>
            </a:r>
            <a:r>
              <a:rPr lang="zh-CN" altLang="en-US" dirty="0"/>
              <a:t>，</a:t>
            </a:r>
            <a:r>
              <a:rPr lang="en-US" dirty="0"/>
              <a:t> Penn Station</a:t>
            </a:r>
            <a:r>
              <a:rPr lang="zh-CN" altLang="en-US" dirty="0"/>
              <a:t>是终点站，所以不用担心哪站下车。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76800" y="388620"/>
            <a:ext cx="4084320" cy="3695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07281" y="4613196"/>
            <a:ext cx="4160520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(iv) </a:t>
            </a:r>
            <a:r>
              <a:rPr lang="zh-CN" altLang="en-US" dirty="0"/>
              <a:t>选择乘客类型</a:t>
            </a:r>
            <a:r>
              <a:rPr lang="zh-CN" altLang="en-US" dirty="0" smtClean="0"/>
              <a:t>，一般选择</a:t>
            </a:r>
            <a:r>
              <a:rPr lang="en-US" dirty="0"/>
              <a:t>Off </a:t>
            </a:r>
            <a:r>
              <a:rPr lang="en-US" dirty="0" smtClean="0"/>
              <a:t>Peak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algn="ctr"/>
            <a:r>
              <a:rPr lang="zh-CN" altLang="en-US" dirty="0"/>
              <a:t>高</a:t>
            </a:r>
            <a:r>
              <a:rPr lang="zh-CN" altLang="en-US" dirty="0" smtClean="0"/>
              <a:t>峰时间</a:t>
            </a:r>
            <a:r>
              <a:rPr lang="en-US" altLang="zh-CN" dirty="0" smtClean="0"/>
              <a:t>Peak</a:t>
            </a:r>
            <a:r>
              <a:rPr lang="zh-CN" altLang="en-US" dirty="0" smtClean="0"/>
              <a:t>指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周一到周五，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早</a:t>
            </a:r>
            <a:r>
              <a:rPr lang="en-US" altLang="zh-CN" dirty="0" smtClean="0"/>
              <a:t>6</a:t>
            </a:r>
            <a:r>
              <a:rPr lang="zh-CN" altLang="en-US" dirty="0" smtClean="0"/>
              <a:t>点</a:t>
            </a:r>
            <a:r>
              <a:rPr lang="en-US" altLang="zh-CN" dirty="0" smtClean="0"/>
              <a:t>-10</a:t>
            </a:r>
            <a:r>
              <a:rPr lang="zh-CN" altLang="en-US" dirty="0" smtClean="0"/>
              <a:t>点到达纽约，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晚</a:t>
            </a:r>
            <a:r>
              <a:rPr lang="en-US" altLang="zh-CN" dirty="0" smtClean="0"/>
              <a:t>4</a:t>
            </a:r>
            <a:r>
              <a:rPr lang="zh-CN" altLang="en-US" dirty="0" smtClean="0"/>
              <a:t>点到</a:t>
            </a:r>
            <a:r>
              <a:rPr lang="en-US" altLang="zh-CN" dirty="0" smtClean="0"/>
              <a:t>8</a:t>
            </a:r>
            <a:r>
              <a:rPr lang="zh-CN" altLang="en-US" dirty="0" smtClean="0"/>
              <a:t>点离开纽约。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41362" y="791527"/>
            <a:ext cx="3851275" cy="32562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7437" y="4572000"/>
            <a:ext cx="3505200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(v) </a:t>
            </a:r>
            <a:r>
              <a:rPr lang="zh-CN" altLang="en-US" dirty="0"/>
              <a:t>选择乘客人数，选择完成后点击屏幕右方的黄色区域（黄色区域中会有提示）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76800" y="732472"/>
            <a:ext cx="4077970" cy="33153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53685" y="4664333"/>
            <a:ext cx="3124199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(vi) </a:t>
            </a:r>
            <a:r>
              <a:rPr lang="zh-CN" altLang="en-US" dirty="0"/>
              <a:t>选择</a:t>
            </a:r>
            <a:r>
              <a:rPr lang="en-US" dirty="0"/>
              <a:t>None (ticket only</a:t>
            </a:r>
            <a:r>
              <a:rPr lang="en-US" dirty="0" smtClean="0"/>
              <a:t>)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因为你此时已经有</a:t>
            </a:r>
            <a:r>
              <a:rPr lang="en-US" altLang="zh-CN" dirty="0" smtClean="0"/>
              <a:t>MTA card</a:t>
            </a:r>
            <a:r>
              <a:rPr lang="zh-CN" altLang="en-US" dirty="0" smtClean="0"/>
              <a:t>了，所以不需要用他的辅助功能再买一张。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3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457201"/>
            <a:ext cx="3943856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4495800"/>
            <a:ext cx="3886201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(vii) </a:t>
            </a:r>
            <a:r>
              <a:rPr lang="zh-CN" altLang="en-US" dirty="0"/>
              <a:t>选择付款</a:t>
            </a:r>
            <a:r>
              <a:rPr lang="zh-CN" altLang="en-US" dirty="0" smtClean="0"/>
              <a:t>方式</a:t>
            </a:r>
            <a:endParaRPr lang="en-US" altLang="zh-CN" dirty="0" smtClean="0"/>
          </a:p>
          <a:p>
            <a:r>
              <a:rPr lang="en-US" dirty="0" smtClean="0"/>
              <a:t>Cash-</a:t>
            </a:r>
            <a:r>
              <a:rPr lang="zh-CN" altLang="en-US" dirty="0" smtClean="0"/>
              <a:t>现金，</a:t>
            </a:r>
            <a:endParaRPr lang="en-US" altLang="zh-CN" dirty="0" smtClean="0"/>
          </a:p>
          <a:p>
            <a:r>
              <a:rPr lang="en-US" dirty="0" smtClean="0"/>
              <a:t>Credit-</a:t>
            </a:r>
            <a:r>
              <a:rPr lang="zh-CN" altLang="en-US" dirty="0" smtClean="0"/>
              <a:t>信用卡（国际信用卡可用），</a:t>
            </a:r>
            <a:endParaRPr lang="en-US" altLang="zh-CN" dirty="0" smtClean="0"/>
          </a:p>
          <a:p>
            <a:r>
              <a:rPr lang="en-US" dirty="0" smtClean="0"/>
              <a:t>Debit-</a:t>
            </a:r>
            <a:r>
              <a:rPr lang="zh-CN" altLang="en-US" dirty="0" smtClean="0"/>
              <a:t>银行卡（来了美国开了银行卡后可以选择）</a:t>
            </a: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410200" y="340042"/>
            <a:ext cx="3488055" cy="4324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51439" y="4911298"/>
            <a:ext cx="315797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(viii) </a:t>
            </a:r>
            <a:r>
              <a:rPr lang="zh-CN" altLang="en-US" dirty="0"/>
              <a:t>刷卡或付钱拿</a:t>
            </a:r>
            <a:r>
              <a:rPr lang="zh-CN" altLang="en-US" dirty="0" smtClean="0"/>
              <a:t>票</a:t>
            </a:r>
            <a:r>
              <a:rPr lang="en-US" altLang="zh-CN" dirty="0" smtClean="0"/>
              <a:t>ticket</a:t>
            </a:r>
            <a:r>
              <a:rPr lang="zh-CN" altLang="en-US" dirty="0" smtClean="0"/>
              <a:t>和收据</a:t>
            </a:r>
            <a:r>
              <a:rPr lang="en-US" dirty="0" smtClean="0"/>
              <a:t>receipt</a:t>
            </a:r>
            <a:r>
              <a:rPr lang="zh-CN" altLang="en-US" dirty="0"/>
              <a:t>，上车后检票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8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90" y="16701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路线简介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1066800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</a:t>
            </a:r>
            <a:r>
              <a:rPr lang="en-US" dirty="0"/>
              <a:t>JFK</a:t>
            </a:r>
            <a:r>
              <a:rPr lang="zh-CN" altLang="en-US" dirty="0"/>
              <a:t>机场到学校</a:t>
            </a:r>
            <a:r>
              <a:rPr lang="en-US" dirty="0"/>
              <a:t>(Hoboken)</a:t>
            </a:r>
            <a:r>
              <a:rPr lang="zh-CN" altLang="en-US" dirty="0"/>
              <a:t>或者</a:t>
            </a:r>
            <a:r>
              <a:rPr lang="en-US" dirty="0" smtClean="0"/>
              <a:t>JC Heights</a:t>
            </a:r>
            <a:r>
              <a:rPr lang="zh-CN" altLang="en-US" dirty="0"/>
              <a:t>有两条路线推荐，</a:t>
            </a:r>
            <a:r>
              <a:rPr lang="zh-CN" altLang="en-US" b="1" dirty="0"/>
              <a:t>第</a:t>
            </a:r>
            <a:r>
              <a:rPr lang="en-US" b="1" dirty="0"/>
              <a:t>2</a:t>
            </a:r>
            <a:r>
              <a:rPr lang="zh-CN" altLang="en-US" b="1" dirty="0"/>
              <a:t>条</a:t>
            </a:r>
            <a:r>
              <a:rPr lang="zh-CN" altLang="en-US" dirty="0"/>
              <a:t>只到</a:t>
            </a:r>
            <a:r>
              <a:rPr lang="en-US" dirty="0"/>
              <a:t>Hoboken</a:t>
            </a:r>
            <a:r>
              <a:rPr lang="zh-CN" altLang="en-US" dirty="0"/>
              <a:t>。</a:t>
            </a:r>
            <a:r>
              <a:rPr lang="zh-CN" altLang="en-US" b="1" dirty="0"/>
              <a:t>第</a:t>
            </a:r>
            <a:r>
              <a:rPr lang="en-US" b="1" dirty="0"/>
              <a:t>1</a:t>
            </a:r>
            <a:r>
              <a:rPr lang="zh-CN" altLang="en-US" b="1" dirty="0"/>
              <a:t>条</a:t>
            </a:r>
            <a:r>
              <a:rPr lang="zh-CN" altLang="en-US" dirty="0"/>
              <a:t>线路可以坐到</a:t>
            </a:r>
            <a:r>
              <a:rPr lang="en-US" b="1" dirty="0"/>
              <a:t>1.3</a:t>
            </a:r>
            <a:r>
              <a:rPr lang="en-US" dirty="0"/>
              <a:t> Port Authority Bus </a:t>
            </a:r>
            <a:r>
              <a:rPr lang="en-US" dirty="0" smtClean="0"/>
              <a:t>Terminal</a:t>
            </a:r>
            <a:r>
              <a:rPr lang="zh-CN" altLang="en-US" dirty="0" smtClean="0"/>
              <a:t>，</a:t>
            </a:r>
            <a:r>
              <a:rPr lang="zh-CN" altLang="en-US" dirty="0"/>
              <a:t>然后去二楼购票等车；也可以坐到</a:t>
            </a:r>
            <a:r>
              <a:rPr lang="en-US" dirty="0"/>
              <a:t>2.3 </a:t>
            </a:r>
            <a:r>
              <a:rPr lang="en-US" altLang="zh-CN" dirty="0" smtClean="0"/>
              <a:t>NYC </a:t>
            </a:r>
            <a:r>
              <a:rPr lang="en-US" dirty="0" smtClean="0"/>
              <a:t>Penn Station(</a:t>
            </a:r>
            <a:r>
              <a:rPr lang="zh-CN" altLang="en-US" dirty="0" smtClean="0"/>
              <a:t>终点站</a:t>
            </a:r>
            <a:r>
              <a:rPr lang="en-US" dirty="0" smtClean="0"/>
              <a:t>)</a:t>
            </a:r>
            <a:r>
              <a:rPr lang="zh-CN" altLang="en-US" dirty="0" smtClean="0"/>
              <a:t>然后</a:t>
            </a:r>
            <a:r>
              <a:rPr lang="zh-CN" altLang="en-US" dirty="0"/>
              <a:t>转入第</a:t>
            </a:r>
            <a:r>
              <a:rPr lang="en-US" dirty="0"/>
              <a:t>2</a:t>
            </a:r>
            <a:r>
              <a:rPr lang="zh-CN" altLang="en-US" dirty="0"/>
              <a:t>条线路，走一点点路去</a:t>
            </a:r>
            <a:r>
              <a:rPr lang="en-US" dirty="0"/>
              <a:t>PATH</a:t>
            </a:r>
            <a:r>
              <a:rPr lang="zh-CN" altLang="en-US" dirty="0"/>
              <a:t>站。如果</a:t>
            </a:r>
            <a:r>
              <a:rPr lang="en-US" dirty="0"/>
              <a:t>1</a:t>
            </a:r>
            <a:r>
              <a:rPr lang="zh-CN" altLang="en-US" dirty="0"/>
              <a:t>个人，想打车又想省点的同学可以到了</a:t>
            </a:r>
            <a:r>
              <a:rPr lang="en-US" dirty="0"/>
              <a:t>1.3 Port Authority </a:t>
            </a:r>
            <a:r>
              <a:rPr lang="zh-CN" altLang="en-US" dirty="0"/>
              <a:t>或</a:t>
            </a:r>
            <a:r>
              <a:rPr lang="en-US" dirty="0"/>
              <a:t> 2.3 Penn Station</a:t>
            </a:r>
            <a:r>
              <a:rPr lang="zh-CN" altLang="en-US" dirty="0"/>
              <a:t>再开始打车。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3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06028"/>
            <a:ext cx="80930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5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</a:t>
            </a:r>
            <a:r>
              <a:rPr lang="zh-CN" altLang="en-US" dirty="0" smtClean="0"/>
              <a:t>类交通卡和轨道交通简介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MTA </a:t>
            </a:r>
            <a:r>
              <a:rPr lang="en-US" sz="2000" dirty="0" smtClean="0"/>
              <a:t>card</a:t>
            </a:r>
            <a:r>
              <a:rPr lang="zh-CN" altLang="en-US" sz="2000" dirty="0" smtClean="0"/>
              <a:t>相当于</a:t>
            </a:r>
            <a:r>
              <a:rPr lang="zh-CN" altLang="en-US" sz="2000" dirty="0"/>
              <a:t>纽约和新泽西地铁的通用卡</a:t>
            </a:r>
            <a:r>
              <a:rPr lang="en-US" sz="2000" dirty="0"/>
              <a:t>(</a:t>
            </a:r>
            <a:r>
              <a:rPr lang="zh-CN" altLang="en-US" sz="2000" dirty="0" smtClean="0"/>
              <a:t>机场</a:t>
            </a:r>
            <a:r>
              <a:rPr lang="zh-CN" altLang="en-US" sz="2000" dirty="0"/>
              <a:t>轻轨</a:t>
            </a:r>
            <a:r>
              <a:rPr lang="en-US" sz="2000" dirty="0" smtClean="0"/>
              <a:t>Air Train</a:t>
            </a:r>
            <a:r>
              <a:rPr lang="zh-CN" altLang="en-US" sz="2000" dirty="0"/>
              <a:t>，纽约地铁，</a:t>
            </a:r>
            <a:r>
              <a:rPr lang="en-US" sz="2000" dirty="0"/>
              <a:t>PATH</a:t>
            </a:r>
            <a:r>
              <a:rPr lang="zh-CN" altLang="en-US" sz="2000" dirty="0"/>
              <a:t>都可以用</a:t>
            </a:r>
            <a:r>
              <a:rPr lang="en-US" sz="2000" dirty="0"/>
              <a:t>)</a:t>
            </a:r>
            <a:r>
              <a:rPr lang="zh-CN" altLang="en-US" sz="2000" dirty="0"/>
              <a:t>，建议第一次买充值</a:t>
            </a:r>
            <a:r>
              <a:rPr lang="en-US" sz="2000" dirty="0"/>
              <a:t>20</a:t>
            </a:r>
            <a:r>
              <a:rPr lang="zh-CN" altLang="en-US" sz="2000" dirty="0"/>
              <a:t>，足够到学校。可以用信用卡，也可以现金买，准备</a:t>
            </a:r>
            <a:r>
              <a:rPr lang="en-US" sz="2000" dirty="0"/>
              <a:t>20</a:t>
            </a:r>
            <a:r>
              <a:rPr lang="zh-CN" altLang="en-US" sz="2000" dirty="0"/>
              <a:t>现金的话比较方便。</a:t>
            </a:r>
            <a:r>
              <a:rPr lang="en-US" sz="2000" dirty="0"/>
              <a:t>MTA card</a:t>
            </a:r>
            <a:r>
              <a:rPr lang="zh-CN" altLang="en-US" sz="2000" dirty="0"/>
              <a:t>可以在</a:t>
            </a:r>
            <a:r>
              <a:rPr lang="en-US" sz="2000" dirty="0"/>
              <a:t>Air Train</a:t>
            </a:r>
            <a:r>
              <a:rPr lang="zh-CN" altLang="en-US" sz="2000" dirty="0"/>
              <a:t>到</a:t>
            </a:r>
            <a:r>
              <a:rPr lang="en-US" sz="2000" dirty="0"/>
              <a:t>Jamaica</a:t>
            </a:r>
            <a:r>
              <a:rPr lang="zh-CN" altLang="en-US" sz="2000" dirty="0"/>
              <a:t>站后出站前买，或者你是选择</a:t>
            </a:r>
            <a:r>
              <a:rPr lang="en-US" sz="2000" dirty="0"/>
              <a:t>1.2to2.3</a:t>
            </a:r>
            <a:r>
              <a:rPr lang="zh-CN" altLang="en-US" sz="2000" dirty="0"/>
              <a:t>线路的话在</a:t>
            </a:r>
            <a:r>
              <a:rPr lang="en-US" sz="2000" dirty="0"/>
              <a:t>PATH</a:t>
            </a:r>
            <a:r>
              <a:rPr lang="zh-CN" altLang="en-US" sz="2000" dirty="0"/>
              <a:t>进站前买</a:t>
            </a:r>
            <a:r>
              <a:rPr lang="zh-CN" altLang="en-US" sz="2000" dirty="0" smtClean="0"/>
              <a:t>。</a:t>
            </a:r>
            <a:r>
              <a:rPr lang="zh-CN" altLang="en-US" sz="2000" dirty="0"/>
              <a:t>最后</a:t>
            </a:r>
            <a:r>
              <a:rPr lang="zh-CN" altLang="en-US" sz="2000" dirty="0" smtClean="0"/>
              <a:t>有</a:t>
            </a:r>
            <a:r>
              <a:rPr lang="zh-CN" altLang="en-US" sz="2000" dirty="0"/>
              <a:t>详细购票流程。</a:t>
            </a:r>
            <a:endParaRPr lang="en-US" sz="2000" dirty="0"/>
          </a:p>
          <a:p>
            <a:r>
              <a:rPr lang="en-US" sz="2000" dirty="0"/>
              <a:t>Long Island Rail Road </a:t>
            </a:r>
            <a:r>
              <a:rPr lang="en-US" sz="2000" dirty="0" smtClean="0"/>
              <a:t>train (LIRR)</a:t>
            </a:r>
            <a:r>
              <a:rPr lang="zh-CN" altLang="en-US" sz="2000" dirty="0" smtClean="0"/>
              <a:t>需要</a:t>
            </a:r>
            <a:r>
              <a:rPr lang="zh-CN" altLang="en-US" sz="2000" dirty="0"/>
              <a:t>单独买票，下面会有详细购票流程</a:t>
            </a:r>
            <a:r>
              <a:rPr lang="zh-CN" altLang="en-US" sz="2000" dirty="0" smtClean="0"/>
              <a:t>。</a:t>
            </a:r>
            <a:endParaRPr lang="en-US" sz="2000" dirty="0"/>
          </a:p>
          <a:p>
            <a:r>
              <a:rPr lang="zh-CN" altLang="en-US" sz="2000" dirty="0"/>
              <a:t>买</a:t>
            </a:r>
            <a:r>
              <a:rPr lang="en-US" sz="2000" dirty="0"/>
              <a:t>MTA card</a:t>
            </a:r>
            <a:r>
              <a:rPr lang="zh-CN" altLang="en-US" sz="2000" dirty="0"/>
              <a:t>，</a:t>
            </a:r>
            <a:r>
              <a:rPr lang="en-US" sz="2000" dirty="0"/>
              <a:t> LIRR</a:t>
            </a:r>
            <a:r>
              <a:rPr lang="zh-CN" altLang="en-US" sz="2000" dirty="0"/>
              <a:t>火车票，</a:t>
            </a:r>
            <a:r>
              <a:rPr lang="en-US" sz="2000" dirty="0"/>
              <a:t>Bus</a:t>
            </a:r>
            <a:r>
              <a:rPr lang="zh-CN" altLang="en-US" sz="2000" dirty="0"/>
              <a:t>公交车票都可以用信用卡或现金。</a:t>
            </a:r>
            <a:r>
              <a:rPr lang="en-US" sz="2000" dirty="0"/>
              <a:t>Shuttle</a:t>
            </a:r>
            <a:r>
              <a:rPr lang="zh-CN" altLang="en-US" sz="2000" dirty="0"/>
              <a:t>到达后付现金可找零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在</a:t>
            </a:r>
            <a:r>
              <a:rPr lang="en-US" altLang="zh-CN" sz="2000" dirty="0" smtClean="0"/>
              <a:t>Port </a:t>
            </a:r>
            <a:r>
              <a:rPr lang="en-US" altLang="zh-CN" sz="2000" dirty="0" err="1" smtClean="0"/>
              <a:t>Authorith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乘公交线路</a:t>
            </a:r>
            <a:r>
              <a:rPr lang="en-US" altLang="zh-CN" sz="2000" dirty="0" smtClean="0"/>
              <a:t>123</a:t>
            </a:r>
            <a:r>
              <a:rPr lang="zh-CN" altLang="en-US" sz="2000" dirty="0" smtClean="0"/>
              <a:t>或</a:t>
            </a:r>
            <a:r>
              <a:rPr lang="en-US" altLang="zh-CN" sz="2000" dirty="0" smtClean="0"/>
              <a:t>126</a:t>
            </a:r>
            <a:r>
              <a:rPr lang="zh-CN" altLang="en-US" sz="2000" dirty="0" smtClean="0"/>
              <a:t>的话都要单独买票，一般我们到学校或者</a:t>
            </a:r>
            <a:r>
              <a:rPr lang="en-US" altLang="zh-CN" sz="2000" dirty="0" smtClean="0"/>
              <a:t>Heights</a:t>
            </a:r>
            <a:r>
              <a:rPr lang="zh-CN" altLang="en-US" sz="2000" dirty="0" smtClean="0"/>
              <a:t>票价都是</a:t>
            </a:r>
            <a:r>
              <a:rPr lang="en-US" altLang="zh-CN" sz="2000" dirty="0" smtClean="0"/>
              <a:t>3.2</a:t>
            </a:r>
            <a:r>
              <a:rPr lang="zh-CN" altLang="en-US" sz="2000" dirty="0" smtClean="0"/>
              <a:t>单程。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876800"/>
            <a:ext cx="3124200" cy="198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621452"/>
            <a:ext cx="3358510" cy="219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路线一介绍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60960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</a:t>
            </a:r>
            <a:r>
              <a:rPr lang="en-US" sz="2400" dirty="0"/>
              <a:t>. </a:t>
            </a:r>
            <a:r>
              <a:rPr lang="zh-CN" altLang="en-US" sz="2400" dirty="0"/>
              <a:t>在</a:t>
            </a:r>
            <a:r>
              <a:rPr lang="en-US" sz="2400" dirty="0"/>
              <a:t>JFK</a:t>
            </a:r>
            <a:r>
              <a:rPr lang="zh-CN" altLang="en-US" sz="2400" dirty="0"/>
              <a:t>机场下飞机去</a:t>
            </a:r>
            <a:r>
              <a:rPr lang="en-US" sz="2400" dirty="0"/>
              <a:t>Baggage Claim</a:t>
            </a:r>
            <a:r>
              <a:rPr lang="zh-CN" altLang="en-US" sz="2400" dirty="0"/>
              <a:t>传送带处取行李，可以先在旁边拿一辆手推车</a:t>
            </a:r>
            <a:r>
              <a:rPr lang="en-US" sz="2400" dirty="0"/>
              <a:t>$5</a:t>
            </a:r>
            <a:r>
              <a:rPr lang="zh-CN" altLang="en-US" sz="2400" dirty="0"/>
              <a:t>，手推车可以一直用到</a:t>
            </a:r>
            <a:r>
              <a:rPr lang="en-US" sz="2400" dirty="0" err="1"/>
              <a:t>AirTrain</a:t>
            </a:r>
            <a:r>
              <a:rPr lang="zh-CN" altLang="en-US" sz="2400" dirty="0"/>
              <a:t>下车</a:t>
            </a:r>
            <a:r>
              <a:rPr lang="en-US" sz="2400" dirty="0"/>
              <a:t>(</a:t>
            </a:r>
            <a:r>
              <a:rPr lang="zh-CN" altLang="en-US" sz="2400" dirty="0"/>
              <a:t>打算坐</a:t>
            </a:r>
            <a:r>
              <a:rPr lang="en-US" sz="2400" dirty="0"/>
              <a:t>shuttle</a:t>
            </a:r>
            <a:r>
              <a:rPr lang="zh-CN" altLang="en-US" sz="2400" dirty="0"/>
              <a:t>的同学建议就不要用推车了，你拿好行李，走几步出门就是各种</a:t>
            </a:r>
            <a:r>
              <a:rPr lang="en-US" sz="2400" dirty="0"/>
              <a:t>Shuttle)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sz="2400" dirty="0"/>
              <a:t>Baggage Claim</a:t>
            </a:r>
            <a:r>
              <a:rPr lang="zh-CN" altLang="en-US" sz="2400" dirty="0"/>
              <a:t>处都会有显示器显示你的航班号和航班来自哪个地点。一般跟着下飞机后的大部队走就可以到，行李车就在周围。</a:t>
            </a:r>
            <a:endParaRPr lang="en-US" sz="2400" dirty="0"/>
          </a:p>
          <a:p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576060" y="2133600"/>
            <a:ext cx="2513965" cy="355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9560" y="144241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以下序号（</a:t>
            </a:r>
            <a:r>
              <a:rPr lang="zh-CN" altLang="en-US" sz="2400" b="1" dirty="0" smtClean="0"/>
              <a:t>如</a:t>
            </a:r>
            <a:r>
              <a:rPr lang="en-US" altLang="zh-CN" sz="2400" b="1" dirty="0" smtClean="0"/>
              <a:t>1.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）对应路线简介中的序号</a:t>
            </a:r>
            <a:endParaRPr lang="en-US" sz="24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324600"/>
          </a:xfrm>
        </p:spPr>
        <p:txBody>
          <a:bodyPr/>
          <a:lstStyle/>
          <a:p>
            <a:r>
              <a:rPr lang="en-US" sz="2400" dirty="0"/>
              <a:t>1.2. </a:t>
            </a:r>
            <a:r>
              <a:rPr lang="zh-CN" altLang="en-US" sz="2400" dirty="0"/>
              <a:t>在机场</a:t>
            </a:r>
            <a:r>
              <a:rPr lang="zh-CN" altLang="en-US" sz="2400" b="1" dirty="0"/>
              <a:t>室内</a:t>
            </a:r>
            <a:r>
              <a:rPr lang="zh-CN" altLang="en-US" sz="2400" dirty="0"/>
              <a:t>一楼找到</a:t>
            </a:r>
            <a:r>
              <a:rPr lang="en-US" sz="2400" dirty="0"/>
              <a:t>Port Authority Welcome Center</a:t>
            </a:r>
            <a:r>
              <a:rPr lang="zh-CN" altLang="en-US" sz="2400" dirty="0"/>
              <a:t>，向穿红衣服的工作人员订</a:t>
            </a:r>
            <a:r>
              <a:rPr lang="en-US" sz="2400" dirty="0"/>
              <a:t>Shuttle Bus(</a:t>
            </a:r>
            <a:r>
              <a:rPr lang="zh-CN" altLang="en-US" sz="2400" dirty="0"/>
              <a:t>一般是小巴</a:t>
            </a:r>
            <a:r>
              <a:rPr lang="en-US" sz="2400" dirty="0"/>
              <a:t>)</a:t>
            </a:r>
            <a:r>
              <a:rPr lang="zh-CN" altLang="en-US" sz="2400" dirty="0"/>
              <a:t>票，他们会给你安排车</a:t>
            </a:r>
            <a:r>
              <a:rPr lang="zh-CN" altLang="en-US" sz="2400" dirty="0" smtClean="0"/>
              <a:t>；我上次去已经没有这种欢迎中心了，</a:t>
            </a:r>
            <a:r>
              <a:rPr lang="zh-CN" altLang="en-US" sz="2400" b="1" dirty="0" smtClean="0"/>
              <a:t>直接走到机场建筑外的露天车道</a:t>
            </a:r>
            <a:r>
              <a:rPr lang="zh-CN" altLang="en-US" sz="2400" dirty="0" smtClean="0"/>
              <a:t>上就能看到有各种</a:t>
            </a:r>
            <a:r>
              <a:rPr lang="en-US" altLang="zh-CN" sz="2400" dirty="0" smtClean="0"/>
              <a:t>Shuttle</a:t>
            </a:r>
            <a:r>
              <a:rPr lang="zh-CN" altLang="en-US" sz="2400" dirty="0" smtClean="0"/>
              <a:t>停在路边，上前询问即可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Shuttle </a:t>
            </a:r>
            <a:r>
              <a:rPr lang="zh-CN" altLang="en-US" sz="2400" dirty="0" smtClean="0"/>
              <a:t>一般</a:t>
            </a:r>
            <a:r>
              <a:rPr lang="zh-CN" altLang="en-US" sz="2400" dirty="0"/>
              <a:t>都能去</a:t>
            </a:r>
            <a:r>
              <a:rPr lang="en-US" sz="2400" dirty="0"/>
              <a:t>Port Authority</a:t>
            </a:r>
            <a:r>
              <a:rPr lang="zh-CN" altLang="en-US" sz="2400" dirty="0" smtClean="0"/>
              <a:t>或</a:t>
            </a:r>
            <a:r>
              <a:rPr lang="en-US" altLang="zh-CN" sz="2400" dirty="0" smtClean="0"/>
              <a:t>NYC </a:t>
            </a:r>
            <a:r>
              <a:rPr lang="en-US" sz="2400" dirty="0" smtClean="0"/>
              <a:t>Penn Station</a:t>
            </a:r>
            <a:r>
              <a:rPr lang="zh-CN" altLang="en-US" sz="2400" dirty="0" smtClean="0"/>
              <a:t>，找</a:t>
            </a:r>
            <a:r>
              <a:rPr lang="zh-CN" altLang="en-US" sz="2400" dirty="0"/>
              <a:t>看上去像司机的工作人员询问情况，去往纽约的车站</a:t>
            </a:r>
            <a:r>
              <a:rPr lang="en-US" sz="2400" dirty="0"/>
              <a:t>Port Authority Bus Terminal(</a:t>
            </a:r>
            <a:r>
              <a:rPr lang="zh-CN" altLang="en-US" sz="2400" dirty="0"/>
              <a:t>线路</a:t>
            </a:r>
            <a:r>
              <a:rPr lang="en-US" sz="2400" dirty="0"/>
              <a:t>1.3)</a:t>
            </a:r>
            <a:r>
              <a:rPr lang="zh-CN" altLang="en-US" sz="2400" dirty="0" smtClean="0"/>
              <a:t>或者</a:t>
            </a:r>
            <a:r>
              <a:rPr lang="en-US" altLang="zh-CN" sz="2400" dirty="0" smtClean="0"/>
              <a:t>NYC </a:t>
            </a:r>
            <a:r>
              <a:rPr lang="en-US" sz="2400" dirty="0" smtClean="0"/>
              <a:t>Penn </a:t>
            </a:r>
            <a:r>
              <a:rPr lang="en-US" sz="2400" dirty="0"/>
              <a:t>Station(</a:t>
            </a:r>
            <a:r>
              <a:rPr lang="zh-CN" altLang="en-US" sz="2400" dirty="0"/>
              <a:t>线路</a:t>
            </a:r>
            <a:r>
              <a:rPr lang="en-US" sz="2400" dirty="0"/>
              <a:t>2.3)</a:t>
            </a:r>
            <a:r>
              <a:rPr lang="zh-CN" altLang="en-US" sz="2400" dirty="0" smtClean="0"/>
              <a:t>；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3733800"/>
            <a:ext cx="4283142" cy="310134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410200" y="3733800"/>
            <a:ext cx="2644140" cy="31013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153400" cy="2743199"/>
          </a:xfrm>
        </p:spPr>
        <p:txBody>
          <a:bodyPr>
            <a:normAutofit/>
          </a:bodyPr>
          <a:lstStyle/>
          <a:p>
            <a:r>
              <a:rPr lang="en-US" sz="2400" dirty="0"/>
              <a:t>1.3. </a:t>
            </a:r>
            <a:r>
              <a:rPr lang="en-US" sz="2400" b="1" dirty="0"/>
              <a:t>Port Authority </a:t>
            </a:r>
            <a:r>
              <a:rPr lang="en-US" sz="2400" dirty="0"/>
              <a:t>Bus Terminal</a:t>
            </a:r>
            <a:r>
              <a:rPr lang="zh-CN" altLang="en-US" sz="2400" dirty="0"/>
              <a:t>在纽约时报大楼的对面，虽然是车站，但是一栋很大的</a:t>
            </a:r>
            <a:r>
              <a:rPr lang="zh-CN" altLang="en-US" sz="2400" b="1" dirty="0"/>
              <a:t>室内建筑</a:t>
            </a:r>
            <a:r>
              <a:rPr lang="zh-CN" altLang="en-US" sz="2400" dirty="0"/>
              <a:t>。要乘车的话得进楼然后上二楼，先买票再去对应的</a:t>
            </a:r>
            <a:r>
              <a:rPr lang="en-US" sz="2400" dirty="0" smtClean="0"/>
              <a:t>Gate</a:t>
            </a:r>
            <a:r>
              <a:rPr lang="zh-CN" altLang="en-US" sz="2400" dirty="0" smtClean="0"/>
              <a:t>等车</a:t>
            </a:r>
            <a:r>
              <a:rPr lang="zh-CN" altLang="en-US" sz="2400" dirty="0"/>
              <a:t>。一般</a:t>
            </a:r>
            <a:r>
              <a:rPr lang="zh-CN" altLang="en-US" sz="2400" dirty="0">
                <a:solidFill>
                  <a:srgbClr val="FF0000"/>
                </a:solidFill>
              </a:rPr>
              <a:t>去</a:t>
            </a:r>
            <a:r>
              <a:rPr lang="en-US" sz="2400" dirty="0">
                <a:solidFill>
                  <a:srgbClr val="FF0000"/>
                </a:solidFill>
              </a:rPr>
              <a:t>Hoboken</a:t>
            </a:r>
            <a:r>
              <a:rPr lang="zh-CN" altLang="en-US" sz="2400" dirty="0">
                <a:solidFill>
                  <a:srgbClr val="FF0000"/>
                </a:solidFill>
              </a:rPr>
              <a:t>乘</a:t>
            </a:r>
            <a:r>
              <a:rPr lang="en-US" sz="2400" dirty="0">
                <a:solidFill>
                  <a:srgbClr val="FF0000"/>
                </a:solidFill>
              </a:rPr>
              <a:t>Route 126</a:t>
            </a:r>
            <a:r>
              <a:rPr lang="en-US" sz="2400" dirty="0"/>
              <a:t>, </a:t>
            </a:r>
            <a:r>
              <a:rPr lang="zh-CN" altLang="en-US" sz="2400" dirty="0"/>
              <a:t>买好票后在</a:t>
            </a:r>
            <a:r>
              <a:rPr lang="en-US" sz="2400" dirty="0"/>
              <a:t>Gate 205</a:t>
            </a:r>
            <a:r>
              <a:rPr lang="zh-CN" altLang="en-US" sz="2400" dirty="0"/>
              <a:t>等候。</a:t>
            </a:r>
            <a:r>
              <a:rPr lang="zh-CN" altLang="en-US" sz="2400" dirty="0">
                <a:solidFill>
                  <a:srgbClr val="FF0000"/>
                </a:solidFill>
              </a:rPr>
              <a:t>去</a:t>
            </a:r>
            <a:r>
              <a:rPr lang="en-US" sz="2400" dirty="0" err="1" smtClean="0">
                <a:solidFill>
                  <a:srgbClr val="FF0000"/>
                </a:solidFill>
              </a:rPr>
              <a:t>JCHeights</a:t>
            </a:r>
            <a:r>
              <a:rPr lang="en-US" sz="2400" dirty="0" smtClean="0">
                <a:solidFill>
                  <a:srgbClr val="FF0000"/>
                </a:solidFill>
              </a:rPr>
              <a:t>/Union City</a:t>
            </a:r>
            <a:r>
              <a:rPr lang="zh-CN" altLang="en-US" sz="2400" dirty="0" smtClean="0">
                <a:solidFill>
                  <a:srgbClr val="FF0000"/>
                </a:solidFill>
              </a:rPr>
              <a:t>的话</a:t>
            </a:r>
            <a:r>
              <a:rPr lang="zh-CN" altLang="en-US" sz="2400" dirty="0">
                <a:solidFill>
                  <a:srgbClr val="FF0000"/>
                </a:solidFill>
              </a:rPr>
              <a:t>乘</a:t>
            </a:r>
            <a:r>
              <a:rPr lang="en-US" sz="2400" dirty="0">
                <a:solidFill>
                  <a:srgbClr val="FF0000"/>
                </a:solidFill>
              </a:rPr>
              <a:t>123</a:t>
            </a:r>
            <a:r>
              <a:rPr lang="zh-CN" altLang="en-US" sz="2400" dirty="0"/>
              <a:t>，在</a:t>
            </a:r>
            <a:r>
              <a:rPr lang="en-US" sz="2400" dirty="0"/>
              <a:t>Gate 214 Door 3</a:t>
            </a:r>
            <a:r>
              <a:rPr lang="zh-CN" altLang="en-US" sz="2400" dirty="0"/>
              <a:t>等候（如果是晚上</a:t>
            </a:r>
            <a:r>
              <a:rPr lang="en-US" sz="2400" dirty="0"/>
              <a:t>10</a:t>
            </a:r>
            <a:r>
              <a:rPr lang="zh-CN" altLang="en-US" sz="2400" dirty="0"/>
              <a:t>点以后到凌成</a:t>
            </a:r>
            <a:r>
              <a:rPr lang="en-US" sz="2400" dirty="0"/>
              <a:t>1</a:t>
            </a:r>
            <a:r>
              <a:rPr lang="zh-CN" altLang="en-US" sz="2400" dirty="0"/>
              <a:t>点，</a:t>
            </a:r>
            <a:r>
              <a:rPr lang="en-US" sz="2400" dirty="0"/>
              <a:t>Route123</a:t>
            </a:r>
            <a:r>
              <a:rPr lang="zh-CN" altLang="en-US" sz="2400" dirty="0"/>
              <a:t>在</a:t>
            </a:r>
            <a:r>
              <a:rPr lang="en-US" sz="2400" dirty="0"/>
              <a:t>Gate303</a:t>
            </a:r>
            <a:r>
              <a:rPr lang="zh-CN" altLang="en-US" sz="2400" dirty="0"/>
              <a:t>，</a:t>
            </a:r>
            <a:r>
              <a:rPr lang="en-US" sz="2400" dirty="0"/>
              <a:t>Route126</a:t>
            </a:r>
            <a:r>
              <a:rPr lang="zh-CN" altLang="en-US" sz="2400" dirty="0"/>
              <a:t>不运营）</a:t>
            </a:r>
            <a:r>
              <a:rPr lang="zh-CN" altLang="en-US" sz="2400" dirty="0" smtClean="0"/>
              <a:t>。</a:t>
            </a:r>
            <a:r>
              <a:rPr lang="zh-CN" altLang="en-US" sz="2400" dirty="0"/>
              <a:t>附录</a:t>
            </a:r>
            <a:r>
              <a:rPr lang="zh-CN" altLang="en-US" sz="2400" dirty="0" smtClean="0"/>
              <a:t>有</a:t>
            </a:r>
            <a:r>
              <a:rPr lang="zh-CN" altLang="en-US" sz="2400" dirty="0"/>
              <a:t>详细介绍如何在</a:t>
            </a:r>
            <a:r>
              <a:rPr lang="zh-CN" altLang="en-US" sz="2400" b="1" dirty="0">
                <a:solidFill>
                  <a:srgbClr val="FF0000"/>
                </a:solidFill>
              </a:rPr>
              <a:t>机器上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购票</a:t>
            </a:r>
            <a:r>
              <a:rPr lang="zh-CN" altLang="en-US" sz="2400" dirty="0" smtClean="0"/>
              <a:t>。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971800"/>
            <a:ext cx="4648200" cy="312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410200" y="2857500"/>
            <a:ext cx="3429000" cy="3558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324600"/>
            <a:ext cx="272170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/>
              <a:t>上图为</a:t>
            </a:r>
            <a:r>
              <a:rPr lang="en-US" b="1" dirty="0"/>
              <a:t>Port Authority</a:t>
            </a:r>
            <a:r>
              <a:rPr lang="zh-CN" altLang="en-US" b="1" dirty="0"/>
              <a:t>外景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762788" y="6444734"/>
            <a:ext cx="272382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/>
              <a:t>马路对面是纽约时报大楼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3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/>
          </a:bodyPr>
          <a:lstStyle/>
          <a:p>
            <a:r>
              <a:rPr lang="en-US" sz="2400" dirty="0"/>
              <a:t>1.4. </a:t>
            </a:r>
            <a:r>
              <a:rPr lang="zh-CN" altLang="en-US" sz="2400" dirty="0"/>
              <a:t>上车后有两点需要注意的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indent="-457200">
              <a:buAutoNum type="alphaLcPeriod"/>
            </a:pPr>
            <a:r>
              <a:rPr lang="zh-CN" altLang="en-US" sz="2400" dirty="0" smtClean="0"/>
              <a:t>注意</a:t>
            </a:r>
            <a:r>
              <a:rPr lang="zh-CN" altLang="en-US" sz="2400" dirty="0"/>
              <a:t>报站器，如果是去</a:t>
            </a:r>
            <a:r>
              <a:rPr lang="en-US" sz="2400" dirty="0"/>
              <a:t>Hoboken</a:t>
            </a:r>
            <a:r>
              <a:rPr lang="zh-CN" altLang="en-US" sz="2400" dirty="0"/>
              <a:t>的建议直接</a:t>
            </a:r>
            <a:r>
              <a:rPr lang="en-US" sz="2400" dirty="0"/>
              <a:t>126</a:t>
            </a:r>
            <a:r>
              <a:rPr lang="zh-CN" altLang="en-US" sz="2400" dirty="0"/>
              <a:t>乘到</a:t>
            </a:r>
            <a:r>
              <a:rPr lang="zh-CN" altLang="en-US" sz="2400" dirty="0" smtClean="0"/>
              <a:t>终点站（实际是</a:t>
            </a:r>
            <a:r>
              <a:rPr lang="en-US" altLang="zh-CN" sz="2400" dirty="0" smtClean="0"/>
              <a:t>Hoboken 8-10</a:t>
            </a:r>
            <a:r>
              <a:rPr lang="zh-CN" altLang="en-US" sz="2400" dirty="0" smtClean="0"/>
              <a:t>街都可），</a:t>
            </a:r>
            <a:r>
              <a:rPr lang="zh-CN" altLang="en-US" sz="2400" dirty="0"/>
              <a:t>去</a:t>
            </a:r>
            <a:r>
              <a:rPr lang="en-US" sz="2400" dirty="0"/>
              <a:t>Heights</a:t>
            </a:r>
            <a:r>
              <a:rPr lang="zh-CN" altLang="en-US" sz="2400" dirty="0"/>
              <a:t>的建议乘到</a:t>
            </a:r>
            <a:r>
              <a:rPr lang="en-US" sz="2400" dirty="0"/>
              <a:t>Palisade Ave. + Congress St. </a:t>
            </a:r>
            <a:r>
              <a:rPr lang="zh-CN" altLang="en-US" sz="2400" dirty="0"/>
              <a:t>美国的车站是由横竖两条街来定位的，所以乘</a:t>
            </a:r>
            <a:r>
              <a:rPr lang="en-US" sz="2400" dirty="0"/>
              <a:t>123</a:t>
            </a:r>
            <a:r>
              <a:rPr lang="zh-CN" altLang="en-US" sz="2400" dirty="0"/>
              <a:t>的同学</a:t>
            </a:r>
            <a:r>
              <a:rPr lang="zh-CN" altLang="en-US" sz="2400" b="1" dirty="0">
                <a:solidFill>
                  <a:srgbClr val="FF0000"/>
                </a:solidFill>
              </a:rPr>
              <a:t>不要</a:t>
            </a:r>
            <a:r>
              <a:rPr lang="zh-CN" altLang="en-US" sz="2400" dirty="0">
                <a:solidFill>
                  <a:srgbClr val="FF0000"/>
                </a:solidFill>
              </a:rPr>
              <a:t>一听到或者看到</a:t>
            </a:r>
            <a:r>
              <a:rPr lang="en-US" sz="2400" dirty="0">
                <a:solidFill>
                  <a:srgbClr val="FF0000"/>
                </a:solidFill>
              </a:rPr>
              <a:t>Palisade Ave</a:t>
            </a:r>
            <a:r>
              <a:rPr lang="zh-CN" altLang="en-US" sz="2400" dirty="0">
                <a:solidFill>
                  <a:srgbClr val="FF0000"/>
                </a:solidFill>
              </a:rPr>
              <a:t>就下车</a:t>
            </a:r>
            <a:r>
              <a:rPr lang="zh-CN" altLang="en-US" sz="2400" dirty="0"/>
              <a:t>，一直到了</a:t>
            </a:r>
            <a:r>
              <a:rPr lang="en-US" sz="2400" dirty="0"/>
              <a:t>Congress Street</a:t>
            </a:r>
            <a:r>
              <a:rPr lang="zh-CN" altLang="en-US" sz="2400" dirty="0"/>
              <a:t>再下车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indent="-457200">
              <a:buAutoNum type="alphaLcPeriod"/>
            </a:pPr>
            <a:r>
              <a:rPr lang="zh-CN" altLang="en-US" sz="2400" dirty="0" smtClean="0"/>
              <a:t>使用</a:t>
            </a:r>
            <a:r>
              <a:rPr lang="zh-CN" altLang="en-US" sz="2400" dirty="0"/>
              <a:t>报站器叫司机停车，报站器在每个座位的顶上按钮或者旁边都有一个小装置，上车后可以注意别人怎么按的，车上也有相应的提示信息。基本是一条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黄色</a:t>
            </a:r>
            <a:r>
              <a:rPr lang="zh-CN" altLang="en-US" sz="2400" dirty="0"/>
              <a:t>的贯穿全车的线，手摁上去就会触发</a:t>
            </a:r>
            <a:r>
              <a:rPr lang="en-US" sz="2400" dirty="0"/>
              <a:t>signal</a:t>
            </a:r>
            <a:r>
              <a:rPr lang="zh-CN" altLang="en-US" sz="2400" dirty="0" smtClean="0"/>
              <a:t>。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4152900"/>
            <a:ext cx="3619500" cy="263652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43600" y="4099560"/>
            <a:ext cx="2416175" cy="27051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4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路线二介绍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400" dirty="0"/>
              <a:t>2.2. </a:t>
            </a:r>
            <a:r>
              <a:rPr lang="zh-CN" altLang="en-US" sz="2400" dirty="0"/>
              <a:t>选择做</a:t>
            </a:r>
            <a:r>
              <a:rPr lang="en-US" sz="2400" dirty="0"/>
              <a:t>Air Train + Long Island Rail Road(LIRR, </a:t>
            </a:r>
            <a:r>
              <a:rPr lang="zh-CN" altLang="en-US" sz="2400" dirty="0" smtClean="0"/>
              <a:t>或者可以在同一站乘地铁，但第一次不推荐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，然后</a:t>
            </a:r>
            <a:r>
              <a:rPr lang="zh-CN" altLang="en-US" sz="2400" dirty="0"/>
              <a:t>转</a:t>
            </a:r>
            <a:r>
              <a:rPr lang="en-US" sz="2400" dirty="0"/>
              <a:t>PATH</a:t>
            </a:r>
            <a:r>
              <a:rPr lang="zh-CN" altLang="en-US" sz="2400" dirty="0"/>
              <a:t>去</a:t>
            </a:r>
            <a:r>
              <a:rPr lang="en-US" sz="2400" dirty="0"/>
              <a:t>Hoboken</a:t>
            </a:r>
            <a:r>
              <a:rPr lang="zh-CN" altLang="en-US" sz="2400" dirty="0"/>
              <a:t>的同学可以先在机场内部拿好行李后上二楼，然后跟着指示去</a:t>
            </a:r>
            <a:r>
              <a:rPr lang="en-US" sz="2400" dirty="0"/>
              <a:t>Air Train</a:t>
            </a:r>
            <a:r>
              <a:rPr lang="zh-CN" altLang="en-US" sz="2400" dirty="0"/>
              <a:t>。这条线路有一个优势是比较轻松，不用和陌生人打交道，</a:t>
            </a:r>
            <a:r>
              <a:rPr lang="en-US" sz="2400" dirty="0"/>
              <a:t>train</a:t>
            </a:r>
            <a:r>
              <a:rPr lang="zh-CN" altLang="en-US" sz="2400" dirty="0"/>
              <a:t>上面也有足够的空间可以放行李。缺点是</a:t>
            </a:r>
            <a:r>
              <a:rPr lang="en-US" sz="2400" dirty="0"/>
              <a:t>Penn Station</a:t>
            </a:r>
            <a:r>
              <a:rPr lang="zh-CN" altLang="en-US" sz="2400" dirty="0"/>
              <a:t>是一个很大的车站，人多比较拥挤，出车站后要走一小段路去</a:t>
            </a:r>
            <a:r>
              <a:rPr lang="en-US" sz="2400" dirty="0"/>
              <a:t>PATH</a:t>
            </a:r>
            <a:r>
              <a:rPr lang="zh-CN" altLang="en-US" sz="2400" dirty="0"/>
              <a:t>地铁站。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3927993"/>
            <a:ext cx="2286000" cy="286460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276600" y="3927993"/>
            <a:ext cx="3152076" cy="26144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43916" y="4191000"/>
            <a:ext cx="2590800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Air Train</a:t>
            </a:r>
            <a:r>
              <a:rPr lang="zh-CN" altLang="en-US" dirty="0"/>
              <a:t>分两条线路，坐</a:t>
            </a:r>
            <a:r>
              <a:rPr lang="en-US" b="1" dirty="0">
                <a:solidFill>
                  <a:srgbClr val="FF0000"/>
                </a:solidFill>
              </a:rPr>
              <a:t>Track1</a:t>
            </a:r>
            <a:r>
              <a:rPr lang="zh-CN" altLang="en-US" dirty="0"/>
              <a:t>去</a:t>
            </a:r>
            <a:r>
              <a:rPr lang="en-US" b="1" dirty="0">
                <a:solidFill>
                  <a:srgbClr val="FF0000"/>
                </a:solidFill>
              </a:rPr>
              <a:t>Jamaica</a:t>
            </a:r>
            <a:r>
              <a:rPr lang="zh-CN" altLang="en-US" dirty="0"/>
              <a:t>车站，共两站，每个机场的</a:t>
            </a:r>
            <a:r>
              <a:rPr lang="en-US" dirty="0"/>
              <a:t>Terminal</a:t>
            </a:r>
            <a:r>
              <a:rPr lang="zh-CN" altLang="en-US" dirty="0"/>
              <a:t>都停，</a:t>
            </a:r>
            <a:r>
              <a:rPr lang="en-US" dirty="0"/>
              <a:t>Track1</a:t>
            </a:r>
            <a:r>
              <a:rPr lang="zh-CN" altLang="en-US" dirty="0"/>
              <a:t>是环线只有一个方向，到了</a:t>
            </a:r>
            <a:r>
              <a:rPr lang="en-US" dirty="0"/>
              <a:t>Jamaica</a:t>
            </a:r>
            <a:r>
              <a:rPr lang="zh-CN" altLang="en-US" dirty="0"/>
              <a:t>再买票出站。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4106-AB4B-4D5B-9CA5-83316E4D34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202</TotalTime>
  <Words>2128</Words>
  <Application>Microsoft Office PowerPoint</Application>
  <PresentationFormat>On-screen Show (4:3)</PresentationFormat>
  <Paragraphs>124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新生从 JFK 到 学校或Heights </vt:lpstr>
      <vt:lpstr>目录</vt:lpstr>
      <vt:lpstr>路线简介</vt:lpstr>
      <vt:lpstr>各类交通卡和轨道交通简介</vt:lpstr>
      <vt:lpstr>路线一介绍</vt:lpstr>
      <vt:lpstr>PowerPoint Presentation</vt:lpstr>
      <vt:lpstr>PowerPoint Presentation</vt:lpstr>
      <vt:lpstr>PowerPoint Presentation</vt:lpstr>
      <vt:lpstr>路线二介绍</vt:lpstr>
      <vt:lpstr>PowerPoint Presentation</vt:lpstr>
      <vt:lpstr>PowerPoint Presentation</vt:lpstr>
      <vt:lpstr>PowerPoint Presentation</vt:lpstr>
      <vt:lpstr>PowerPoint Presentation</vt:lpstr>
      <vt:lpstr>到Hoboken或者Heights后如何自己走</vt:lpstr>
      <vt:lpstr>附录</vt:lpstr>
      <vt:lpstr>公交车票</vt:lpstr>
      <vt:lpstr>PowerPoint Presentation</vt:lpstr>
      <vt:lpstr>MTA card购卡机使用说明</vt:lpstr>
      <vt:lpstr>PowerPoint Presentation</vt:lpstr>
      <vt:lpstr>Long Island Rail Road train 火车票购卡机使用说明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新生从 JFK 到 学校附近</dc:title>
  <dc:creator>Ranger</dc:creator>
  <cp:lastModifiedBy>Ranger</cp:lastModifiedBy>
  <cp:revision>49</cp:revision>
  <cp:lastPrinted>2013-06-09T02:01:05Z</cp:lastPrinted>
  <dcterms:created xsi:type="dcterms:W3CDTF">2013-06-08T22:42:42Z</dcterms:created>
  <dcterms:modified xsi:type="dcterms:W3CDTF">2013-06-09T02:27:41Z</dcterms:modified>
</cp:coreProperties>
</file>